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 id="2147483672" r:id="rId2"/>
    <p:sldMasterId id="2147483687" r:id="rId3"/>
    <p:sldMasterId id="2147483726" r:id="rId4"/>
    <p:sldMasterId id="2147483741" r:id="rId5"/>
    <p:sldMasterId id="2147483767" r:id="rId6"/>
  </p:sldMasterIdLst>
  <p:notesMasterIdLst>
    <p:notesMasterId r:id="rId33"/>
  </p:notesMasterIdLst>
  <p:handoutMasterIdLst>
    <p:handoutMasterId r:id="rId34"/>
  </p:handoutMasterIdLst>
  <p:sldIdLst>
    <p:sldId id="316" r:id="rId7"/>
    <p:sldId id="387" r:id="rId8"/>
    <p:sldId id="414" r:id="rId9"/>
    <p:sldId id="345" r:id="rId10"/>
    <p:sldId id="388" r:id="rId11"/>
    <p:sldId id="386" r:id="rId12"/>
    <p:sldId id="418" r:id="rId13"/>
    <p:sldId id="419" r:id="rId14"/>
    <p:sldId id="420" r:id="rId15"/>
    <p:sldId id="422" r:id="rId16"/>
    <p:sldId id="421" r:id="rId17"/>
    <p:sldId id="347" r:id="rId18"/>
    <p:sldId id="348" r:id="rId19"/>
    <p:sldId id="349" r:id="rId20"/>
    <p:sldId id="385" r:id="rId21"/>
    <p:sldId id="406" r:id="rId22"/>
    <p:sldId id="413" r:id="rId23"/>
    <p:sldId id="395" r:id="rId24"/>
    <p:sldId id="409" r:id="rId25"/>
    <p:sldId id="405" r:id="rId26"/>
    <p:sldId id="260" r:id="rId27"/>
    <p:sldId id="410" r:id="rId28"/>
    <p:sldId id="394" r:id="rId29"/>
    <p:sldId id="392" r:id="rId30"/>
    <p:sldId id="270" r:id="rId31"/>
    <p:sldId id="334" r:id="rId32"/>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1">
          <p15:clr>
            <a:srgbClr val="A4A3A4"/>
          </p15:clr>
        </p15:guide>
        <p15:guide id="2" pos="221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en" initials="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4B8E"/>
    <a:srgbClr val="034B8D"/>
    <a:srgbClr val="4E5C20"/>
    <a:srgbClr val="FFFFFF"/>
    <a:srgbClr val="000000"/>
    <a:srgbClr val="F0F4F5"/>
    <a:srgbClr val="C08C02"/>
    <a:srgbClr val="CCD7DD"/>
    <a:srgbClr val="C7C7C7"/>
    <a:srgbClr val="E8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5" autoAdjust="0"/>
    <p:restoredTop sz="93339" autoAdjust="0"/>
  </p:normalViewPr>
  <p:slideViewPr>
    <p:cSldViewPr snapToObjects="1">
      <p:cViewPr varScale="1">
        <p:scale>
          <a:sx n="93" d="100"/>
          <a:sy n="93" d="100"/>
        </p:scale>
        <p:origin x="1712" y="19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4" d="100"/>
        <a:sy n="64" d="100"/>
      </p:scale>
      <p:origin x="0" y="0"/>
    </p:cViewPr>
  </p:sorterViewPr>
  <p:notesViewPr>
    <p:cSldViewPr snapToObjects="1">
      <p:cViewPr>
        <p:scale>
          <a:sx n="66" d="100"/>
          <a:sy n="66" d="100"/>
        </p:scale>
        <p:origin x="-2586" y="144"/>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Karen\Documents\CAP\Taxation\Corp%20tax%20comparison%202019_v02.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013609364270091"/>
          <c:y val="2.1813721930537801E-2"/>
          <c:w val="0.77236748090580287"/>
          <c:h val="0.84917117532779385"/>
        </c:manualLayout>
      </c:layout>
      <c:bar3DChart>
        <c:barDir val="col"/>
        <c:grouping val="stacked"/>
        <c:varyColors val="0"/>
        <c:ser>
          <c:idx val="0"/>
          <c:order val="0"/>
          <c:tx>
            <c:strRef>
              <c:f>Sheet1!$B$1</c:f>
              <c:strCache>
                <c:ptCount val="1"/>
                <c:pt idx="0">
                  <c:v>State</c:v>
                </c:pt>
              </c:strCache>
            </c:strRef>
          </c:tx>
          <c:spPr>
            <a:solidFill>
              <a:schemeClr val="tx1">
                <a:lumMod val="75000"/>
              </a:schemeClr>
            </a:solidFill>
          </c:spPr>
          <c:invertIfNegative val="0"/>
          <c:cat>
            <c:strRef>
              <c:f>Sheet1!$A$2:$A$3</c:f>
              <c:strCache>
                <c:ptCount val="2"/>
                <c:pt idx="0">
                  <c:v>State Revenue from Mining</c:v>
                </c:pt>
                <c:pt idx="1">
                  <c:v>State Expenses for Mining</c:v>
                </c:pt>
              </c:strCache>
            </c:strRef>
          </c:cat>
          <c:val>
            <c:numRef>
              <c:f>Sheet1!$B$2:$B$3</c:f>
              <c:numCache>
                <c:formatCode>General</c:formatCode>
                <c:ptCount val="2"/>
                <c:pt idx="0" formatCode="&quot;$&quot;#,##0.00">
                  <c:v>96400000</c:v>
                </c:pt>
                <c:pt idx="1">
                  <c:v>0</c:v>
                </c:pt>
              </c:numCache>
            </c:numRef>
          </c:val>
          <c:extLst>
            <c:ext xmlns:c16="http://schemas.microsoft.com/office/drawing/2014/chart" uri="{C3380CC4-5D6E-409C-BE32-E72D297353CC}">
              <c16:uniqueId val="{00000000-AFD7-D743-9038-A90DE87EA0F5}"/>
            </c:ext>
          </c:extLst>
        </c:ser>
        <c:ser>
          <c:idx val="1"/>
          <c:order val="1"/>
          <c:tx>
            <c:strRef>
              <c:f>Sheet1!$C$1</c:f>
              <c:strCache>
                <c:ptCount val="1"/>
                <c:pt idx="0">
                  <c:v>Local</c:v>
                </c:pt>
              </c:strCache>
            </c:strRef>
          </c:tx>
          <c:spPr>
            <a:solidFill>
              <a:schemeClr val="tx1">
                <a:lumMod val="60000"/>
                <a:lumOff val="40000"/>
              </a:schemeClr>
            </a:solidFill>
          </c:spPr>
          <c:invertIfNegative val="0"/>
          <c:cat>
            <c:strRef>
              <c:f>Sheet1!$A$2:$A$3</c:f>
              <c:strCache>
                <c:ptCount val="2"/>
                <c:pt idx="0">
                  <c:v>State Revenue from Mining</c:v>
                </c:pt>
                <c:pt idx="1">
                  <c:v>State Expenses for Mining</c:v>
                </c:pt>
              </c:strCache>
            </c:strRef>
          </c:cat>
          <c:val>
            <c:numRef>
              <c:f>Sheet1!$C$2:$C$3</c:f>
              <c:numCache>
                <c:formatCode>General</c:formatCode>
                <c:ptCount val="2"/>
                <c:pt idx="0" formatCode="&quot;$&quot;#,##0.00">
                  <c:v>22500000</c:v>
                </c:pt>
                <c:pt idx="1">
                  <c:v>0</c:v>
                </c:pt>
              </c:numCache>
            </c:numRef>
          </c:val>
          <c:extLst>
            <c:ext xmlns:c16="http://schemas.microsoft.com/office/drawing/2014/chart" uri="{C3380CC4-5D6E-409C-BE32-E72D297353CC}">
              <c16:uniqueId val="{00000001-AFD7-D743-9038-A90DE87EA0F5}"/>
            </c:ext>
          </c:extLst>
        </c:ser>
        <c:ser>
          <c:idx val="2"/>
          <c:order val="2"/>
          <c:tx>
            <c:strRef>
              <c:f>Sheet1!$D$1</c:f>
              <c:strCache>
                <c:ptCount val="1"/>
                <c:pt idx="0">
                  <c:v>Operations</c:v>
                </c:pt>
              </c:strCache>
            </c:strRef>
          </c:tx>
          <c:spPr>
            <a:solidFill>
              <a:schemeClr val="accent3"/>
            </a:solidFill>
          </c:spPr>
          <c:invertIfNegative val="0"/>
          <c:cat>
            <c:strRef>
              <c:f>Sheet1!$A$2:$A$3</c:f>
              <c:strCache>
                <c:ptCount val="2"/>
                <c:pt idx="0">
                  <c:v>State Revenue from Mining</c:v>
                </c:pt>
                <c:pt idx="1">
                  <c:v>State Expenses for Mining</c:v>
                </c:pt>
              </c:strCache>
            </c:strRef>
          </c:cat>
          <c:val>
            <c:numRef>
              <c:f>Sheet1!$D$2:$D$3</c:f>
              <c:numCache>
                <c:formatCode>_([$$-409]* #,##0.00_);_([$$-409]* \(#,##0.00\);_([$$-409]* "-"??_);_(@_)</c:formatCode>
                <c:ptCount val="2"/>
                <c:pt idx="1">
                  <c:v>10700000</c:v>
                </c:pt>
              </c:numCache>
            </c:numRef>
          </c:val>
          <c:extLst>
            <c:ext xmlns:c16="http://schemas.microsoft.com/office/drawing/2014/chart" uri="{C3380CC4-5D6E-409C-BE32-E72D297353CC}">
              <c16:uniqueId val="{00000002-AFD7-D743-9038-A90DE87EA0F5}"/>
            </c:ext>
          </c:extLst>
        </c:ser>
        <c:ser>
          <c:idx val="3"/>
          <c:order val="3"/>
          <c:tx>
            <c:strRef>
              <c:f>Sheet1!$E$1</c:f>
              <c:strCache>
                <c:ptCount val="1"/>
                <c:pt idx="0">
                  <c:v>Capital</c:v>
                </c:pt>
              </c:strCache>
            </c:strRef>
          </c:tx>
          <c:spPr>
            <a:solidFill>
              <a:schemeClr val="accent4"/>
            </a:solidFill>
          </c:spPr>
          <c:invertIfNegative val="0"/>
          <c:dPt>
            <c:idx val="1"/>
            <c:invertIfNegative val="0"/>
            <c:bubble3D val="0"/>
            <c:spPr>
              <a:solidFill>
                <a:srgbClr val="C00000"/>
              </a:solidFill>
            </c:spPr>
            <c:extLst>
              <c:ext xmlns:c16="http://schemas.microsoft.com/office/drawing/2014/chart" uri="{C3380CC4-5D6E-409C-BE32-E72D297353CC}">
                <c16:uniqueId val="{00000004-AFD7-D743-9038-A90DE87EA0F5}"/>
              </c:ext>
            </c:extLst>
          </c:dPt>
          <c:cat>
            <c:strRef>
              <c:f>Sheet1!$A$2:$A$3</c:f>
              <c:strCache>
                <c:ptCount val="2"/>
                <c:pt idx="0">
                  <c:v>State Revenue from Mining</c:v>
                </c:pt>
                <c:pt idx="1">
                  <c:v>State Expenses for Mining</c:v>
                </c:pt>
              </c:strCache>
            </c:strRef>
          </c:cat>
          <c:val>
            <c:numRef>
              <c:f>Sheet1!$E$2:$E$3</c:f>
              <c:numCache>
                <c:formatCode>"$"#,##0.00</c:formatCode>
                <c:ptCount val="2"/>
                <c:pt idx="1">
                  <c:v>4000000</c:v>
                </c:pt>
              </c:numCache>
            </c:numRef>
          </c:val>
          <c:extLst>
            <c:ext xmlns:c16="http://schemas.microsoft.com/office/drawing/2014/chart" uri="{C3380CC4-5D6E-409C-BE32-E72D297353CC}">
              <c16:uniqueId val="{00000005-AFD7-D743-9038-A90DE87EA0F5}"/>
            </c:ext>
          </c:extLst>
        </c:ser>
        <c:dLbls>
          <c:showLegendKey val="0"/>
          <c:showVal val="0"/>
          <c:showCatName val="0"/>
          <c:showSerName val="0"/>
          <c:showPercent val="0"/>
          <c:showBubbleSize val="0"/>
        </c:dLbls>
        <c:gapWidth val="150"/>
        <c:shape val="cylinder"/>
        <c:axId val="254129664"/>
        <c:axId val="43635200"/>
        <c:axId val="0"/>
      </c:bar3DChart>
      <c:catAx>
        <c:axId val="254129664"/>
        <c:scaling>
          <c:orientation val="minMax"/>
        </c:scaling>
        <c:delete val="0"/>
        <c:axPos val="b"/>
        <c:numFmt formatCode="General" sourceLinked="0"/>
        <c:majorTickMark val="out"/>
        <c:minorTickMark val="none"/>
        <c:tickLblPos val="nextTo"/>
        <c:txPr>
          <a:bodyPr/>
          <a:lstStyle/>
          <a:p>
            <a:pPr>
              <a:defRPr sz="1600"/>
            </a:pPr>
            <a:endParaRPr lang="en-US"/>
          </a:p>
        </c:txPr>
        <c:crossAx val="43635200"/>
        <c:crosses val="autoZero"/>
        <c:auto val="1"/>
        <c:lblAlgn val="ctr"/>
        <c:lblOffset val="100"/>
        <c:noMultiLvlLbl val="0"/>
      </c:catAx>
      <c:valAx>
        <c:axId val="43635200"/>
        <c:scaling>
          <c:orientation val="minMax"/>
        </c:scaling>
        <c:delete val="0"/>
        <c:axPos val="l"/>
        <c:majorGridlines/>
        <c:numFmt formatCode="&quot;$&quot;#,##0.00" sourceLinked="1"/>
        <c:majorTickMark val="out"/>
        <c:minorTickMark val="none"/>
        <c:tickLblPos val="nextTo"/>
        <c:txPr>
          <a:bodyPr/>
          <a:lstStyle/>
          <a:p>
            <a:pPr>
              <a:defRPr sz="1200"/>
            </a:pPr>
            <a:endParaRPr lang="en-US"/>
          </a:p>
        </c:txPr>
        <c:crossAx val="254129664"/>
        <c:crosses val="autoZero"/>
        <c:crossBetween val="between"/>
      </c:valAx>
    </c:plotArea>
    <c:plotVisOnly val="1"/>
    <c:dispBlanksAs val="gap"/>
    <c:showDLblsOverMax val="0"/>
  </c:chart>
  <c:spPr>
    <a:noFill/>
    <a:ln>
      <a:noFill/>
    </a:ln>
    <a:effectLst>
      <a:innerShdw>
        <a:prstClr val="black"/>
      </a:innerShdw>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4200"/>
            </a:pPr>
            <a:r>
              <a:rPr lang="en-US" sz="4200" b="0" dirty="0">
                <a:solidFill>
                  <a:srgbClr val="034B8E"/>
                </a:solidFill>
              </a:rPr>
              <a:t>Alaska</a:t>
            </a:r>
            <a:r>
              <a:rPr lang="en-US" sz="4200" b="0" baseline="0" dirty="0">
                <a:solidFill>
                  <a:srgbClr val="034B8E"/>
                </a:solidFill>
              </a:rPr>
              <a:t> Mining License Tax</a:t>
            </a:r>
            <a:endParaRPr lang="en-US" sz="4200" b="0" dirty="0">
              <a:solidFill>
                <a:srgbClr val="034B8E"/>
              </a:solidFill>
            </a:endParaRPr>
          </a:p>
        </c:rich>
      </c:tx>
      <c:layout>
        <c:manualLayout>
          <c:xMode val="edge"/>
          <c:yMode val="edge"/>
          <c:x val="0.18721418241663693"/>
          <c:y val="0"/>
        </c:manualLayout>
      </c:layout>
      <c:overlay val="0"/>
    </c:title>
    <c:autoTitleDeleted val="0"/>
    <c:plotArea>
      <c:layout>
        <c:manualLayout>
          <c:layoutTarget val="inner"/>
          <c:xMode val="edge"/>
          <c:yMode val="edge"/>
          <c:x val="0.25368123160633194"/>
          <c:y val="0.20054724251091682"/>
          <c:w val="0.74580710937288697"/>
          <c:h val="0.60025735739446151"/>
        </c:manualLayout>
      </c:layout>
      <c:lineChart>
        <c:grouping val="standard"/>
        <c:varyColors val="0"/>
        <c:ser>
          <c:idx val="0"/>
          <c:order val="0"/>
          <c:tx>
            <c:strRef>
              <c:f>Sheet1!$B$1</c:f>
              <c:strCache>
                <c:ptCount val="1"/>
                <c:pt idx="0">
                  <c:v>AMLT</c:v>
                </c:pt>
              </c:strCache>
            </c:strRef>
          </c:tx>
          <c:spPr>
            <a:ln w="76200">
              <a:solidFill>
                <a:schemeClr val="accent1">
                  <a:lumMod val="75000"/>
                </a:schemeClr>
              </a:solidFill>
            </a:ln>
          </c:spPr>
          <c:marker>
            <c:symbol val="none"/>
          </c:marker>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"$"#,##0</c:formatCode>
                <c:ptCount val="8"/>
                <c:pt idx="0">
                  <c:v>49588119</c:v>
                </c:pt>
                <c:pt idx="1">
                  <c:v>40695833</c:v>
                </c:pt>
                <c:pt idx="2">
                  <c:v>46787690</c:v>
                </c:pt>
                <c:pt idx="3">
                  <c:v>23457300</c:v>
                </c:pt>
                <c:pt idx="4">
                  <c:v>38655209</c:v>
                </c:pt>
                <c:pt idx="5">
                  <c:v>11137900</c:v>
                </c:pt>
                <c:pt idx="6">
                  <c:v>41525192</c:v>
                </c:pt>
                <c:pt idx="7">
                  <c:v>47300000</c:v>
                </c:pt>
              </c:numCache>
            </c:numRef>
          </c:val>
          <c:smooth val="0"/>
          <c:extLst>
            <c:ext xmlns:c16="http://schemas.microsoft.com/office/drawing/2014/chart" uri="{C3380CC4-5D6E-409C-BE32-E72D297353CC}">
              <c16:uniqueId val="{00000000-0FA2-D24A-A7F9-627436913E8A}"/>
            </c:ext>
          </c:extLst>
        </c:ser>
        <c:dLbls>
          <c:showLegendKey val="0"/>
          <c:showVal val="0"/>
          <c:showCatName val="0"/>
          <c:showSerName val="0"/>
          <c:showPercent val="0"/>
          <c:showBubbleSize val="0"/>
        </c:dLbls>
        <c:smooth val="0"/>
        <c:axId val="193109504"/>
        <c:axId val="181429376"/>
      </c:lineChart>
      <c:catAx>
        <c:axId val="193109504"/>
        <c:scaling>
          <c:orientation val="minMax"/>
        </c:scaling>
        <c:delete val="0"/>
        <c:axPos val="b"/>
        <c:numFmt formatCode="General" sourceLinked="1"/>
        <c:majorTickMark val="out"/>
        <c:minorTickMark val="none"/>
        <c:tickLblPos val="nextTo"/>
        <c:crossAx val="181429376"/>
        <c:crosses val="autoZero"/>
        <c:auto val="1"/>
        <c:lblAlgn val="ctr"/>
        <c:lblOffset val="100"/>
        <c:noMultiLvlLbl val="0"/>
      </c:catAx>
      <c:valAx>
        <c:axId val="181429376"/>
        <c:scaling>
          <c:orientation val="minMax"/>
        </c:scaling>
        <c:delete val="0"/>
        <c:axPos val="l"/>
        <c:majorGridlines/>
        <c:numFmt formatCode="&quot;$&quot;#,##0" sourceLinked="1"/>
        <c:majorTickMark val="out"/>
        <c:minorTickMark val="none"/>
        <c:tickLblPos val="nextTo"/>
        <c:crossAx val="1931095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4.6116913210116517E-2"/>
          <c:y val="2.4631213943514963E-2"/>
          <c:w val="0.92725661384377167"/>
          <c:h val="0.91979107436861574"/>
        </c:manualLayout>
      </c:layout>
      <c:bar3DChart>
        <c:barDir val="col"/>
        <c:grouping val="stacked"/>
        <c:varyColors val="0"/>
        <c:ser>
          <c:idx val="3"/>
          <c:order val="0"/>
          <c:tx>
            <c:strRef>
              <c:f>'Sheet1 (2)'!$E$13</c:f>
              <c:strCache>
                <c:ptCount val="1"/>
                <c:pt idx="0">
                  <c:v>Federal 21%</c:v>
                </c:pt>
              </c:strCache>
            </c:strRef>
          </c:tx>
          <c:spPr>
            <a:solidFill>
              <a:schemeClr val="accent5">
                <a:lumMod val="50000"/>
              </a:schemeClr>
            </a:solidFill>
          </c:spPr>
          <c:invertIfNegative val="0"/>
          <c:cat>
            <c:strRef>
              <c:f>'Sheet1 (2)'!$F$15</c:f>
              <c:strCache>
                <c:ptCount val="1"/>
                <c:pt idx="0">
                  <c:v>ALASKA</c:v>
                </c:pt>
              </c:strCache>
            </c:strRef>
          </c:cat>
          <c:val>
            <c:numRef>
              <c:f>'Sheet1 (2)'!$F$13</c:f>
              <c:numCache>
                <c:formatCode>0.0%</c:formatCode>
                <c:ptCount val="1"/>
                <c:pt idx="0">
                  <c:v>0.21</c:v>
                </c:pt>
              </c:numCache>
            </c:numRef>
          </c:val>
          <c:extLst>
            <c:ext xmlns:c16="http://schemas.microsoft.com/office/drawing/2014/chart" uri="{C3380CC4-5D6E-409C-BE32-E72D297353CC}">
              <c16:uniqueId val="{00000000-BD1F-E04D-8DD8-E2F05FAD5FCA}"/>
            </c:ext>
          </c:extLst>
        </c:ser>
        <c:ser>
          <c:idx val="0"/>
          <c:order val="1"/>
          <c:tx>
            <c:strRef>
              <c:f>'Sheet1 (2)'!$E$12</c:f>
              <c:strCache>
                <c:ptCount val="1"/>
                <c:pt idx="0">
                  <c:v>State 9.4%</c:v>
                </c:pt>
              </c:strCache>
            </c:strRef>
          </c:tx>
          <c:spPr>
            <a:solidFill>
              <a:schemeClr val="tx1">
                <a:lumMod val="75000"/>
              </a:schemeClr>
            </a:solidFill>
          </c:spPr>
          <c:invertIfNegative val="0"/>
          <c:cat>
            <c:strRef>
              <c:f>'Sheet1 (2)'!$F$15</c:f>
              <c:strCache>
                <c:ptCount val="1"/>
                <c:pt idx="0">
                  <c:v>ALASKA</c:v>
                </c:pt>
              </c:strCache>
            </c:strRef>
          </c:cat>
          <c:val>
            <c:numRef>
              <c:f>'Sheet1 (2)'!$F$12</c:f>
              <c:numCache>
                <c:formatCode>0.0%</c:formatCode>
                <c:ptCount val="1"/>
                <c:pt idx="0">
                  <c:v>9.4E-2</c:v>
                </c:pt>
              </c:numCache>
            </c:numRef>
          </c:val>
          <c:extLst>
            <c:ext xmlns:c16="http://schemas.microsoft.com/office/drawing/2014/chart" uri="{C3380CC4-5D6E-409C-BE32-E72D297353CC}">
              <c16:uniqueId val="{00000001-BD1F-E04D-8DD8-E2F05FAD5FCA}"/>
            </c:ext>
          </c:extLst>
        </c:ser>
        <c:ser>
          <c:idx val="1"/>
          <c:order val="2"/>
          <c:tx>
            <c:strRef>
              <c:f>'Sheet1 (2)'!$E$11</c:f>
              <c:strCache>
                <c:ptCount val="1"/>
                <c:pt idx="0">
                  <c:v>AMLT 7%</c:v>
                </c:pt>
              </c:strCache>
            </c:strRef>
          </c:tx>
          <c:spPr>
            <a:solidFill>
              <a:schemeClr val="accent5">
                <a:lumMod val="60000"/>
                <a:lumOff val="40000"/>
              </a:schemeClr>
            </a:solidFill>
          </c:spPr>
          <c:invertIfNegative val="0"/>
          <c:val>
            <c:numRef>
              <c:f>'Sheet1 (2)'!$F$11</c:f>
              <c:numCache>
                <c:formatCode>0.0%</c:formatCode>
                <c:ptCount val="1"/>
                <c:pt idx="0">
                  <c:v>7.0000000000000007E-2</c:v>
                </c:pt>
              </c:numCache>
            </c:numRef>
          </c:val>
          <c:extLst>
            <c:ext xmlns:c16="http://schemas.microsoft.com/office/drawing/2014/chart" uri="{C3380CC4-5D6E-409C-BE32-E72D297353CC}">
              <c16:uniqueId val="{00000002-BD1F-E04D-8DD8-E2F05FAD5FCA}"/>
            </c:ext>
          </c:extLst>
        </c:ser>
        <c:ser>
          <c:idx val="2"/>
          <c:order val="3"/>
          <c:tx>
            <c:strRef>
              <c:f>'Sheet1 (2)'!$E$10</c:f>
              <c:strCache>
                <c:ptCount val="1"/>
                <c:pt idx="0">
                  <c:v>Royalty 3%</c:v>
                </c:pt>
              </c:strCache>
            </c:strRef>
          </c:tx>
          <c:spPr>
            <a:solidFill>
              <a:schemeClr val="tx1">
                <a:lumMod val="50000"/>
              </a:schemeClr>
            </a:solidFill>
          </c:spPr>
          <c:invertIfNegative val="0"/>
          <c:val>
            <c:numRef>
              <c:f>'Sheet1 (2)'!$F$10</c:f>
              <c:numCache>
                <c:formatCode>0.0%</c:formatCode>
                <c:ptCount val="1"/>
                <c:pt idx="0">
                  <c:v>0.03</c:v>
                </c:pt>
              </c:numCache>
            </c:numRef>
          </c:val>
          <c:extLst>
            <c:ext xmlns:c16="http://schemas.microsoft.com/office/drawing/2014/chart" uri="{C3380CC4-5D6E-409C-BE32-E72D297353CC}">
              <c16:uniqueId val="{00000003-BD1F-E04D-8DD8-E2F05FAD5FCA}"/>
            </c:ext>
          </c:extLst>
        </c:ser>
        <c:dLbls>
          <c:showLegendKey val="0"/>
          <c:showVal val="0"/>
          <c:showCatName val="0"/>
          <c:showSerName val="0"/>
          <c:showPercent val="0"/>
          <c:showBubbleSize val="0"/>
        </c:dLbls>
        <c:gapWidth val="125"/>
        <c:gapDepth val="0"/>
        <c:shape val="box"/>
        <c:axId val="130748416"/>
        <c:axId val="188055552"/>
        <c:axId val="0"/>
      </c:bar3DChart>
      <c:catAx>
        <c:axId val="130748416"/>
        <c:scaling>
          <c:orientation val="minMax"/>
        </c:scaling>
        <c:delete val="0"/>
        <c:axPos val="b"/>
        <c:numFmt formatCode="General" sourceLinked="0"/>
        <c:majorTickMark val="out"/>
        <c:minorTickMark val="none"/>
        <c:tickLblPos val="nextTo"/>
        <c:txPr>
          <a:bodyPr/>
          <a:lstStyle/>
          <a:p>
            <a:pPr>
              <a:defRPr sz="1400" b="1"/>
            </a:pPr>
            <a:endParaRPr lang="en-US"/>
          </a:p>
        </c:txPr>
        <c:crossAx val="188055552"/>
        <c:crosses val="autoZero"/>
        <c:auto val="1"/>
        <c:lblAlgn val="ctr"/>
        <c:lblOffset val="100"/>
        <c:noMultiLvlLbl val="0"/>
      </c:catAx>
      <c:valAx>
        <c:axId val="188055552"/>
        <c:scaling>
          <c:orientation val="minMax"/>
          <c:max val="0.60000000000000009"/>
          <c:min val="0"/>
        </c:scaling>
        <c:delete val="0"/>
        <c:axPos val="l"/>
        <c:majorGridlines>
          <c:spPr>
            <a:ln>
              <a:solidFill>
                <a:schemeClr val="bg1">
                  <a:lumMod val="85000"/>
                </a:schemeClr>
              </a:solidFill>
            </a:ln>
          </c:spPr>
        </c:majorGridlines>
        <c:numFmt formatCode="0%" sourceLinked="0"/>
        <c:majorTickMark val="out"/>
        <c:minorTickMark val="none"/>
        <c:tickLblPos val="nextTo"/>
        <c:crossAx val="13074841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millions</c:v>
                </c:pt>
              </c:strCache>
            </c:strRef>
          </c:tx>
          <c:spPr>
            <a:ln w="57150"/>
          </c:spPr>
          <c:marker>
            <c:symbol val="none"/>
          </c:marker>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365</c:v>
                </c:pt>
                <c:pt idx="1">
                  <c:v>335</c:v>
                </c:pt>
                <c:pt idx="2">
                  <c:v>176</c:v>
                </c:pt>
                <c:pt idx="3">
                  <c:v>96</c:v>
                </c:pt>
                <c:pt idx="4">
                  <c:v>58</c:v>
                </c:pt>
                <c:pt idx="5">
                  <c:v>59</c:v>
                </c:pt>
                <c:pt idx="6">
                  <c:v>121</c:v>
                </c:pt>
                <c:pt idx="7">
                  <c:v>135</c:v>
                </c:pt>
              </c:numCache>
            </c:numRef>
          </c:val>
          <c:smooth val="0"/>
          <c:extLst>
            <c:ext xmlns:c16="http://schemas.microsoft.com/office/drawing/2014/chart" uri="{C3380CC4-5D6E-409C-BE32-E72D297353CC}">
              <c16:uniqueId val="{00000000-169E-E848-A09C-6F738908DE05}"/>
            </c:ext>
          </c:extLst>
        </c:ser>
        <c:dLbls>
          <c:showLegendKey val="0"/>
          <c:showVal val="0"/>
          <c:showCatName val="0"/>
          <c:showSerName val="0"/>
          <c:showPercent val="0"/>
          <c:showBubbleSize val="0"/>
        </c:dLbls>
        <c:smooth val="0"/>
        <c:axId val="194489856"/>
        <c:axId val="181442176"/>
      </c:lineChart>
      <c:catAx>
        <c:axId val="194489856"/>
        <c:scaling>
          <c:orientation val="minMax"/>
        </c:scaling>
        <c:delete val="0"/>
        <c:axPos val="b"/>
        <c:numFmt formatCode="General" sourceLinked="1"/>
        <c:majorTickMark val="out"/>
        <c:minorTickMark val="none"/>
        <c:tickLblPos val="nextTo"/>
        <c:txPr>
          <a:bodyPr/>
          <a:lstStyle/>
          <a:p>
            <a:pPr>
              <a:defRPr>
                <a:latin typeface="Arial Narrow" charset="0"/>
                <a:ea typeface="Arial Narrow" charset="0"/>
                <a:cs typeface="Arial Narrow" charset="0"/>
              </a:defRPr>
            </a:pPr>
            <a:endParaRPr lang="en-US"/>
          </a:p>
        </c:txPr>
        <c:crossAx val="181442176"/>
        <c:crosses val="autoZero"/>
        <c:auto val="1"/>
        <c:lblAlgn val="ctr"/>
        <c:lblOffset val="100"/>
        <c:noMultiLvlLbl val="0"/>
      </c:catAx>
      <c:valAx>
        <c:axId val="181442176"/>
        <c:scaling>
          <c:orientation val="minMax"/>
        </c:scaling>
        <c:delete val="0"/>
        <c:axPos val="l"/>
        <c:majorGridlines/>
        <c:numFmt formatCode="General" sourceLinked="1"/>
        <c:majorTickMark val="out"/>
        <c:minorTickMark val="none"/>
        <c:tickLblPos val="nextTo"/>
        <c:txPr>
          <a:bodyPr/>
          <a:lstStyle/>
          <a:p>
            <a:pPr>
              <a:defRPr>
                <a:latin typeface="Arial Narrow" charset="0"/>
                <a:ea typeface="Arial Narrow" charset="0"/>
                <a:cs typeface="Arial Narrow" charset="0"/>
              </a:defRPr>
            </a:pPr>
            <a:endParaRPr lang="en-US"/>
          </a:p>
        </c:txPr>
        <c:crossAx val="19448985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5D1F3914-0A94-46D4-B52B-5BB8DF4A03D2}" type="datetimeFigureOut">
              <a:rPr lang="en-US" smtClean="0"/>
              <a:t>5/6/19</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E46D74BC-1F46-4780-B294-BE5847C0D570}" type="slidenum">
              <a:rPr lang="en-US" smtClean="0"/>
              <a:t>‹#›</a:t>
            </a:fld>
            <a:endParaRPr lang="en-US"/>
          </a:p>
        </p:txBody>
      </p:sp>
    </p:spTree>
    <p:extLst>
      <p:ext uri="{BB962C8B-B14F-4D97-AF65-F5344CB8AC3E}">
        <p14:creationId xmlns:p14="http://schemas.microsoft.com/office/powerpoint/2010/main" val="3655086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54E4959E-D6EA-674C-81AE-EAFB6822FDD3}" type="datetimeFigureOut">
              <a:rPr lang="en-US" smtClean="0"/>
              <a:t>5/6/19</a:t>
            </a:fld>
            <a:endParaRPr lang="en-US"/>
          </a:p>
        </p:txBody>
      </p:sp>
      <p:sp>
        <p:nvSpPr>
          <p:cNvPr id="4" name="Slide Image Placeholder 3"/>
          <p:cNvSpPr>
            <a:spLocks noGrp="1" noRot="1" noChangeAspect="1"/>
          </p:cNvSpPr>
          <p:nvPr>
            <p:ph type="sldImg" idx="2"/>
          </p:nvPr>
        </p:nvSpPr>
        <p:spPr>
          <a:xfrm>
            <a:off x="1416050" y="1163638"/>
            <a:ext cx="4187825"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37E1343D-6CDE-7445-9BFA-5326EB8C3906}" type="slidenum">
              <a:rPr lang="en-US" smtClean="0"/>
              <a:t>‹#›</a:t>
            </a:fld>
            <a:endParaRPr lang="en-US"/>
          </a:p>
        </p:txBody>
      </p:sp>
    </p:spTree>
    <p:extLst>
      <p:ext uri="{BB962C8B-B14F-4D97-AF65-F5344CB8AC3E}">
        <p14:creationId xmlns:p14="http://schemas.microsoft.com/office/powerpoint/2010/main" val="2005093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1343D-6CDE-7445-9BFA-5326EB8C3906}" type="slidenum">
              <a:rPr lang="en-US" smtClean="0"/>
              <a:t>1</a:t>
            </a:fld>
            <a:endParaRPr lang="en-US"/>
          </a:p>
        </p:txBody>
      </p:sp>
    </p:spTree>
    <p:extLst>
      <p:ext uri="{BB962C8B-B14F-4D97-AF65-F5344CB8AC3E}">
        <p14:creationId xmlns:p14="http://schemas.microsoft.com/office/powerpoint/2010/main" val="463066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a lot of data here, a lot of good data, but this slide doesn’t do justice to the positive impact of mining in partnership with Native Corporations. In the 1980s, NANA negotiated an innovative agreement for Red Dog, ensuring that the region would benefit not only from the royalties, but also jobs for shareholders and contracting opportunities for NANA companies. And through the royalty sharing provisions of ANCSA, hundreds of millions of dollars have been shared with all the ANCSA corporations in AK. Today, there are more than 600 jobs at Red Dog and 58% of them are filled by NANA shareholders. Red Dog has been operating since 1989 and there are some third generation employees there.</a:t>
            </a:r>
          </a:p>
          <a:p>
            <a:endParaRPr lang="en-US" baseline="0" dirty="0"/>
          </a:p>
          <a:p>
            <a:r>
              <a:rPr lang="en-US" baseline="0" dirty="0"/>
              <a:t>Another great example is the </a:t>
            </a:r>
            <a:r>
              <a:rPr lang="en-US" baseline="0" dirty="0" err="1"/>
              <a:t>DonlinGold</a:t>
            </a:r>
            <a:r>
              <a:rPr lang="en-US" baseline="0" dirty="0"/>
              <a:t> project. During their exploration phase, their local hire rate was more than 90%. Part of the </a:t>
            </a:r>
            <a:r>
              <a:rPr lang="en-US" baseline="0" dirty="0" err="1"/>
              <a:t>Donlin</a:t>
            </a:r>
            <a:r>
              <a:rPr lang="en-US" baseline="0" dirty="0"/>
              <a:t> project plan is a 315 mile gas pipeline to bring energy to the mine. This could include access for local villages, providing a clean and affordable fuel source in a part of the state where the cost of energy is too high. These are just two examples of mining being an economic engine in rural AK. </a:t>
            </a:r>
          </a:p>
          <a:p>
            <a:endParaRPr lang="en-US" dirty="0"/>
          </a:p>
        </p:txBody>
      </p:sp>
      <p:sp>
        <p:nvSpPr>
          <p:cNvPr id="4" name="Slide Number Placeholder 3"/>
          <p:cNvSpPr>
            <a:spLocks noGrp="1"/>
          </p:cNvSpPr>
          <p:nvPr>
            <p:ph type="sldNum" sz="quarter" idx="10"/>
          </p:nvPr>
        </p:nvSpPr>
        <p:spPr/>
        <p:txBody>
          <a:bodyPr/>
          <a:lstStyle/>
          <a:p>
            <a:fld id="{37E1343D-6CDE-7445-9BFA-5326EB8C3906}" type="slidenum">
              <a:rPr lang="en-US" smtClean="0"/>
              <a:t>13</a:t>
            </a:fld>
            <a:endParaRPr lang="en-US"/>
          </a:p>
        </p:txBody>
      </p:sp>
    </p:spTree>
    <p:extLst>
      <p:ext uri="{BB962C8B-B14F-4D97-AF65-F5344CB8AC3E}">
        <p14:creationId xmlns:p14="http://schemas.microsoft.com/office/powerpoint/2010/main" val="180837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a:t>
            </a:r>
            <a:r>
              <a:rPr lang="en-US" baseline="0" dirty="0"/>
              <a:t> to local and state governments. </a:t>
            </a:r>
          </a:p>
          <a:p>
            <a:r>
              <a:rPr lang="en-US" baseline="0" dirty="0"/>
              <a:t>$23 million to local governments. Mines are the highest property taxpayers here in the C and B of Juneau, the Fairbanks North Star Borough and the Northwest Arctic Borough. Mining taxes and community contributions are also important in Healy, Delta Junction and Nome. </a:t>
            </a:r>
          </a:p>
          <a:p>
            <a:endParaRPr lang="en-US" baseline="0" dirty="0"/>
          </a:p>
          <a:p>
            <a:r>
              <a:rPr lang="en-US" baseline="0" dirty="0"/>
              <a:t>At the state level, mining companies pay an industry-specific tax, the AMLT, as well as corporate tax. Mines on state lands also pay rents and royalties to the state government. I’ll look at state revenue in more detail in the next slides.</a:t>
            </a:r>
            <a:endParaRPr lang="en-US" dirty="0"/>
          </a:p>
        </p:txBody>
      </p:sp>
      <p:sp>
        <p:nvSpPr>
          <p:cNvPr id="4" name="Slide Number Placeholder 3"/>
          <p:cNvSpPr>
            <a:spLocks noGrp="1"/>
          </p:cNvSpPr>
          <p:nvPr>
            <p:ph type="sldNum" sz="quarter" idx="10"/>
          </p:nvPr>
        </p:nvSpPr>
        <p:spPr/>
        <p:txBody>
          <a:bodyPr/>
          <a:lstStyle/>
          <a:p>
            <a:fld id="{37E1343D-6CDE-7445-9BFA-5326EB8C3906}" type="slidenum">
              <a:rPr lang="en-US" smtClean="0"/>
              <a:t>14</a:t>
            </a:fld>
            <a:endParaRPr lang="en-US"/>
          </a:p>
        </p:txBody>
      </p:sp>
    </p:spTree>
    <p:extLst>
      <p:ext uri="{BB962C8B-B14F-4D97-AF65-F5344CB8AC3E}">
        <p14:creationId xmlns:p14="http://schemas.microsoft.com/office/powerpoint/2010/main" val="1348701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2AC5F-6752-4BE0-AEE3-8DEB84538534}" type="slidenum">
              <a:rPr lang="en-US" smtClean="0"/>
              <a:t>15</a:t>
            </a:fld>
            <a:endParaRPr lang="en-US"/>
          </a:p>
        </p:txBody>
      </p:sp>
    </p:spTree>
    <p:extLst>
      <p:ext uri="{BB962C8B-B14F-4D97-AF65-F5344CB8AC3E}">
        <p14:creationId xmlns:p14="http://schemas.microsoft.com/office/powerpoint/2010/main" val="3930641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Commodity Prices Impact Revenue</a:t>
            </a:r>
            <a:endParaRPr lang="en-US" dirty="0"/>
          </a:p>
        </p:txBody>
      </p:sp>
      <p:sp>
        <p:nvSpPr>
          <p:cNvPr id="4" name="Slide Number Placeholder 3"/>
          <p:cNvSpPr>
            <a:spLocks noGrp="1"/>
          </p:cNvSpPr>
          <p:nvPr>
            <p:ph type="sldNum" sz="quarter" idx="10"/>
          </p:nvPr>
        </p:nvSpPr>
        <p:spPr/>
        <p:txBody>
          <a:bodyPr/>
          <a:lstStyle/>
          <a:p>
            <a:fld id="{37E1343D-6CDE-7445-9BFA-5326EB8C3906}" type="slidenum">
              <a:rPr lang="en-US" smtClean="0"/>
              <a:t>18</a:t>
            </a:fld>
            <a:endParaRPr lang="en-US"/>
          </a:p>
        </p:txBody>
      </p:sp>
    </p:spTree>
    <p:extLst>
      <p:ext uri="{BB962C8B-B14F-4D97-AF65-F5344CB8AC3E}">
        <p14:creationId xmlns:p14="http://schemas.microsoft.com/office/powerpoint/2010/main" val="2174619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1343D-6CDE-7445-9BFA-5326EB8C3906}" type="slidenum">
              <a:rPr lang="en-US" smtClean="0"/>
              <a:t>19</a:t>
            </a:fld>
            <a:endParaRPr lang="en-US"/>
          </a:p>
        </p:txBody>
      </p:sp>
    </p:spTree>
    <p:extLst>
      <p:ext uri="{BB962C8B-B14F-4D97-AF65-F5344CB8AC3E}">
        <p14:creationId xmlns:p14="http://schemas.microsoft.com/office/powerpoint/2010/main" val="998891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before,</a:t>
            </a:r>
            <a:r>
              <a:rPr lang="en-US" baseline="0" dirty="0"/>
              <a:t> we shouldn’t look at the payments to the state in isolation because the total is what matters to the company’s bottom line and what matters to the investment community. Also, if we look at any one part in isolation the comparisons with other jurisdictions can be very misleading. A high royalty in one place may be offset by low corporate tax or no additional mineral tax.</a:t>
            </a:r>
          </a:p>
          <a:p>
            <a:endParaRPr lang="en-US" dirty="0"/>
          </a:p>
          <a:p>
            <a:r>
              <a:rPr lang="en-US" dirty="0"/>
              <a:t>Alaska is the only state with multi-use state land.  </a:t>
            </a:r>
            <a:r>
              <a:rPr lang="en-US" sz="1200" kern="1200" baseline="0" dirty="0">
                <a:solidFill>
                  <a:schemeClr val="tx1"/>
                </a:solidFill>
                <a:effectLst/>
                <a:latin typeface="+mn-lt"/>
                <a:ea typeface="+mn-ea"/>
                <a:cs typeface="+mn-cs"/>
              </a:rPr>
              <a:t>The state</a:t>
            </a:r>
            <a:r>
              <a:rPr lang="en-US" sz="1200" kern="1200" dirty="0">
                <a:solidFill>
                  <a:schemeClr val="tx1"/>
                </a:solidFill>
                <a:effectLst/>
                <a:latin typeface="+mn-lt"/>
                <a:ea typeface="+mn-ea"/>
                <a:cs typeface="+mn-cs"/>
              </a:rPr>
              <a:t> received millions of acres from the federal government for which the mineral potential was completely unknown. Having a lower royalty encourages explorers to risk capital in an attempt to find mineral sources that can be developed, thus adding to the state’s economy.</a:t>
            </a:r>
            <a:r>
              <a:rPr lang="en-US" dirty="0"/>
              <a:t> </a:t>
            </a:r>
          </a:p>
          <a:p>
            <a:endParaRPr lang="en-US" dirty="0"/>
          </a:p>
          <a:p>
            <a:r>
              <a:rPr lang="en-US" dirty="0"/>
              <a:t>Because we have general domain state land, we assume others states do, but they don’t.  In other states, the “state land” is trust authority land like our mental health trust.  Often it’s school trust land or something similar.   However, there are not usually large blocks of land, it’s usually dribs and drabs, and isolated non-</a:t>
            </a:r>
            <a:r>
              <a:rPr lang="en-US" dirty="0" err="1"/>
              <a:t>continguous</a:t>
            </a:r>
            <a:r>
              <a:rPr lang="en-US" dirty="0"/>
              <a:t> parcels (unlike our Mental Health Trust).  So, I don’t think that other states get significant royalties from metal mines on state land — probably including royalties to their trust. Alaska is unique in having the potential for mines on state land.  Therefore, state royalty may be a uniquely Alaskan issue.  Lots of mines are on </a:t>
            </a:r>
            <a:r>
              <a:rPr lang="en-US" i="1" dirty="0"/>
              <a:t>federal </a:t>
            </a:r>
            <a:r>
              <a:rPr lang="en-US" dirty="0"/>
              <a:t>land (no public royalty).  Some on private land (no public royalty).   </a:t>
            </a:r>
          </a:p>
          <a:p>
            <a:endParaRPr lang="en-US" dirty="0"/>
          </a:p>
          <a:p>
            <a:r>
              <a:rPr lang="en-US" dirty="0"/>
              <a:t>As I mentioned before,</a:t>
            </a:r>
            <a:r>
              <a:rPr lang="en-US" baseline="0" dirty="0"/>
              <a:t> we shouldn’t look at the payments to the state in isolation because the total is what matters to the company’s bottom line and what matters to the investment community. Also, if we look at any one part in isolation the comparisons with other jurisdictions can be very misleading. A high royalty in one place may be offset by low corporate tax or no additional mineral tax.</a:t>
            </a:r>
          </a:p>
          <a:p>
            <a:endParaRPr lang="en-US" dirty="0"/>
          </a:p>
          <a:p>
            <a:r>
              <a:rPr lang="en-US" dirty="0"/>
              <a:t>Alaska is the only state with multi-use state land.  </a:t>
            </a:r>
            <a:r>
              <a:rPr lang="en-US" sz="1200" kern="1200" baseline="0" dirty="0">
                <a:solidFill>
                  <a:schemeClr val="tx1"/>
                </a:solidFill>
                <a:effectLst/>
                <a:latin typeface="+mn-lt"/>
                <a:ea typeface="+mn-ea"/>
                <a:cs typeface="+mn-cs"/>
              </a:rPr>
              <a:t>The state</a:t>
            </a:r>
            <a:r>
              <a:rPr lang="en-US" sz="1200" kern="1200" dirty="0">
                <a:solidFill>
                  <a:schemeClr val="tx1"/>
                </a:solidFill>
                <a:effectLst/>
                <a:latin typeface="+mn-lt"/>
                <a:ea typeface="+mn-ea"/>
                <a:cs typeface="+mn-cs"/>
              </a:rPr>
              <a:t> received millions of acres from the federal government for which the mineral potential was completely unknown. Having a lower royalty encourages explorers to risk capital in an attempt to find mineral sources that can be developed, thus adding to the state’s economy.</a:t>
            </a:r>
            <a:r>
              <a:rPr lang="en-US" dirty="0"/>
              <a:t> </a:t>
            </a:r>
          </a:p>
          <a:p>
            <a:endParaRPr lang="en-US" dirty="0"/>
          </a:p>
          <a:p>
            <a:r>
              <a:rPr lang="en-US" dirty="0"/>
              <a:t>Because we have general domain state land, we assume others states do, but they don’t.  In other states, the “state land” is trust authority land like our mental health trust.  Often it’s school trust land or something similar.   However, there are not usually large blocks of land, it’s usually dribs and drabs, and isolated non-</a:t>
            </a:r>
            <a:r>
              <a:rPr lang="en-US" dirty="0" err="1"/>
              <a:t>continguous</a:t>
            </a:r>
            <a:r>
              <a:rPr lang="en-US" dirty="0"/>
              <a:t> parcels (unlike our Mental Health Trust).  So, I don’t think that other states get significant royalties from metal mines on state land — probably including royalties to their trust. Alaska is unique in having the potential for mines on state land.  Therefore, state royalty may be a uniquely Alaskan issue.  Lots of mines are on </a:t>
            </a:r>
            <a:r>
              <a:rPr lang="en-US" i="1" dirty="0"/>
              <a:t>federal </a:t>
            </a:r>
            <a:r>
              <a:rPr lang="en-US" dirty="0"/>
              <a:t>land (no public royalty).  Some on private land (no public royalty).   </a:t>
            </a:r>
          </a:p>
          <a:p>
            <a:endParaRPr lang="en-US" dirty="0"/>
          </a:p>
          <a:p>
            <a:endParaRPr lang="en-US" dirty="0"/>
          </a:p>
        </p:txBody>
      </p:sp>
      <p:sp>
        <p:nvSpPr>
          <p:cNvPr id="4" name="Slide Number Placeholder 3"/>
          <p:cNvSpPr>
            <a:spLocks noGrp="1"/>
          </p:cNvSpPr>
          <p:nvPr>
            <p:ph type="sldNum" sz="quarter" idx="10"/>
          </p:nvPr>
        </p:nvSpPr>
        <p:spPr/>
        <p:txBody>
          <a:bodyPr/>
          <a:lstStyle/>
          <a:p>
            <a:fld id="{37E1343D-6CDE-7445-9BFA-5326EB8C3906}" type="slidenum">
              <a:rPr lang="en-US" smtClean="0"/>
              <a:t>20</a:t>
            </a:fld>
            <a:endParaRPr lang="en-US"/>
          </a:p>
        </p:txBody>
      </p:sp>
    </p:spTree>
    <p:extLst>
      <p:ext uri="{BB962C8B-B14F-4D97-AF65-F5344CB8AC3E}">
        <p14:creationId xmlns:p14="http://schemas.microsoft.com/office/powerpoint/2010/main" val="3599677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p:spPr>
      </p:sp>
      <p:sp>
        <p:nvSpPr>
          <p:cNvPr id="3" name="Notes Placeholder 2"/>
          <p:cNvSpPr>
            <a:spLocks noGrp="1"/>
          </p:cNvSpPr>
          <p:nvPr>
            <p:ph type="body" idx="1"/>
          </p:nvPr>
        </p:nvSpPr>
        <p:spPr/>
        <p:txBody>
          <a:bodyPr/>
          <a:lstStyle/>
          <a:p>
            <a:pPr marL="342865" indent="-342865">
              <a:buFont typeface="Arial" pitchFamily="34" charset="0"/>
              <a:buChar char="•"/>
            </a:pPr>
            <a:r>
              <a:rPr lang="en-US" dirty="0">
                <a:solidFill>
                  <a:srgbClr val="000000"/>
                </a:solidFill>
                <a:latin typeface="Times New Roman" pitchFamily="18" charset="0"/>
              </a:rPr>
              <a:t>Companies pay exploration, development and construction costs </a:t>
            </a:r>
            <a:r>
              <a:rPr lang="en-US" i="1" dirty="0">
                <a:solidFill>
                  <a:srgbClr val="000000"/>
                </a:solidFill>
                <a:latin typeface="Times New Roman" pitchFamily="18" charset="0"/>
              </a:rPr>
              <a:t>(these pre-production costs are not deductible</a:t>
            </a:r>
            <a:r>
              <a:rPr lang="en-US" i="1" baseline="0" dirty="0">
                <a:solidFill>
                  <a:srgbClr val="000000"/>
                </a:solidFill>
                <a:latin typeface="Times New Roman" pitchFamily="18" charset="0"/>
              </a:rPr>
              <a:t> on net income, except through depreciation)</a:t>
            </a:r>
            <a:r>
              <a:rPr lang="en-US" i="1" dirty="0">
                <a:solidFill>
                  <a:srgbClr val="000000"/>
                </a:solidFill>
                <a:latin typeface="Times New Roman" pitchFamily="18" charset="0"/>
              </a:rPr>
              <a:t> </a:t>
            </a:r>
            <a:r>
              <a:rPr lang="en-US" dirty="0">
                <a:solidFill>
                  <a:srgbClr val="000000"/>
                </a:solidFill>
                <a:latin typeface="Times New Roman" pitchFamily="18" charset="0"/>
              </a:rPr>
              <a:t>– modern mining, technologically advanced</a:t>
            </a:r>
          </a:p>
          <a:p>
            <a:pPr marL="342865" indent="-342865">
              <a:buFont typeface="Arial" pitchFamily="34" charset="0"/>
              <a:buChar char="•"/>
            </a:pPr>
            <a:r>
              <a:rPr lang="en-US" dirty="0">
                <a:solidFill>
                  <a:srgbClr val="000000"/>
                </a:solidFill>
                <a:latin typeface="Times New Roman" pitchFamily="18" charset="0"/>
              </a:rPr>
              <a:t>Access and infrastructure: must go where</a:t>
            </a:r>
            <a:r>
              <a:rPr lang="en-US" baseline="0" dirty="0">
                <a:solidFill>
                  <a:srgbClr val="000000"/>
                </a:solidFill>
                <a:latin typeface="Times New Roman" pitchFamily="18" charset="0"/>
              </a:rPr>
              <a:t> the deposits are located, </a:t>
            </a:r>
            <a:r>
              <a:rPr lang="en-US" dirty="0">
                <a:solidFill>
                  <a:srgbClr val="000000"/>
                </a:solidFill>
                <a:latin typeface="Times New Roman" pitchFamily="18" charset="0"/>
              </a:rPr>
              <a:t>often remote: Red Dog, Kensington supply own power;  Pogo built a 50 mile road and electrical</a:t>
            </a:r>
            <a:r>
              <a:rPr lang="en-US" baseline="0" dirty="0">
                <a:solidFill>
                  <a:srgbClr val="000000"/>
                </a:solidFill>
                <a:latin typeface="Times New Roman" pitchFamily="18" charset="0"/>
              </a:rPr>
              <a:t> transmission line; </a:t>
            </a:r>
            <a:r>
              <a:rPr lang="en-US" dirty="0">
                <a:solidFill>
                  <a:srgbClr val="000000"/>
                </a:solidFill>
                <a:latin typeface="Times New Roman" pitchFamily="18" charset="0"/>
              </a:rPr>
              <a:t>Greens Creek and Kensington built ports; Donlin is looking at building a 315 mile natural gas pipeline. It</a:t>
            </a:r>
            <a:r>
              <a:rPr lang="en-US" baseline="0" dirty="0">
                <a:solidFill>
                  <a:srgbClr val="000000"/>
                </a:solidFill>
                <a:latin typeface="Times New Roman" pitchFamily="18" charset="0"/>
              </a:rPr>
              <a:t> is clear that if our deposits were in Nevada, they would probably already be operating mines. Because they would be close to roads and rail and able to just plug into the existing electrical grid.  Meanwhile, here in Alaska, the infrastructure parts of mine development are mega projects in themselves. With all of the cost and regulatory timelines that come with a mega project.</a:t>
            </a:r>
            <a:endParaRPr lang="en-US" dirty="0">
              <a:solidFill>
                <a:srgbClr val="000000"/>
              </a:solidFill>
              <a:latin typeface="Times New Roman" pitchFamily="18" charset="0"/>
            </a:endParaRPr>
          </a:p>
          <a:p>
            <a:pPr marL="342865" indent="-342865">
              <a:buFont typeface="Arial" pitchFamily="34" charset="0"/>
              <a:buChar char="•"/>
            </a:pPr>
            <a:r>
              <a:rPr lang="en-US" dirty="0">
                <a:solidFill>
                  <a:srgbClr val="000000"/>
                </a:solidFill>
                <a:latin typeface="Times New Roman" pitchFamily="18" charset="0"/>
              </a:rPr>
              <a:t>RSA – over</a:t>
            </a:r>
            <a:r>
              <a:rPr lang="en-US" baseline="0" dirty="0">
                <a:solidFill>
                  <a:srgbClr val="000000"/>
                </a:solidFill>
                <a:latin typeface="Times New Roman" pitchFamily="18" charset="0"/>
              </a:rPr>
              <a:t> the last </a:t>
            </a:r>
            <a:r>
              <a:rPr lang="en-US" baseline="0" dirty="0" err="1">
                <a:solidFill>
                  <a:srgbClr val="000000"/>
                </a:solidFill>
                <a:latin typeface="Times New Roman" pitchFamily="18" charset="0"/>
              </a:rPr>
              <a:t>fiveyears</a:t>
            </a:r>
            <a:r>
              <a:rPr lang="en-US" baseline="0" dirty="0">
                <a:solidFill>
                  <a:srgbClr val="000000"/>
                </a:solidFill>
                <a:latin typeface="Times New Roman" pitchFamily="18" charset="0"/>
              </a:rPr>
              <a:t>, f</a:t>
            </a:r>
            <a:r>
              <a:rPr lang="en-US" dirty="0">
                <a:solidFill>
                  <a:srgbClr val="000000"/>
                </a:solidFill>
                <a:latin typeface="Times New Roman" pitchFamily="18" charset="0"/>
              </a:rPr>
              <a:t>luctuates between $1</a:t>
            </a:r>
            <a:r>
              <a:rPr lang="en-US" baseline="0" dirty="0">
                <a:solidFill>
                  <a:srgbClr val="000000"/>
                </a:solidFill>
                <a:latin typeface="Times New Roman" pitchFamily="18" charset="0"/>
              </a:rPr>
              <a:t> million and $2 million. $2.2 million in 2013 because Donlin had started permitting. $1 million in 2017. This number will likely go up now with Pebble in permitting and A</a:t>
            </a:r>
            <a:endParaRPr lang="en-US" dirty="0">
              <a:solidFill>
                <a:srgbClr val="000000"/>
              </a:solidFill>
              <a:latin typeface="Times New Roman" pitchFamily="18" charset="0"/>
            </a:endParaRPr>
          </a:p>
          <a:p>
            <a:pPr marL="342865" indent="-342865">
              <a:buFont typeface="Arial" pitchFamily="34" charset="0"/>
              <a:buChar char="•"/>
            </a:pPr>
            <a:r>
              <a:rPr lang="en-US" dirty="0">
                <a:solidFill>
                  <a:srgbClr val="000000"/>
                </a:solidFill>
                <a:latin typeface="Times New Roman" pitchFamily="18" charset="0"/>
              </a:rPr>
              <a:t>Reclamation and Closure</a:t>
            </a:r>
          </a:p>
          <a:p>
            <a:endParaRPr lang="en-US" dirty="0"/>
          </a:p>
        </p:txBody>
      </p:sp>
      <p:sp>
        <p:nvSpPr>
          <p:cNvPr id="4" name="Slide Number Placeholder 3"/>
          <p:cNvSpPr>
            <a:spLocks noGrp="1"/>
          </p:cNvSpPr>
          <p:nvPr>
            <p:ph type="sldNum" idx="10"/>
          </p:nvPr>
        </p:nvSpPr>
        <p:spPr/>
        <p:txBody>
          <a:bodyPr/>
          <a:lstStyle/>
          <a:p>
            <a:fld id="{FBF08B38-1713-463F-B006-5389FA2BC97A}" type="slidenum">
              <a:rPr lang="en-US" smtClean="0"/>
              <a:pPr/>
              <a:t>21</a:t>
            </a:fld>
            <a:endParaRPr lang="en-US"/>
          </a:p>
        </p:txBody>
      </p:sp>
    </p:spTree>
    <p:extLst>
      <p:ext uri="{BB962C8B-B14F-4D97-AF65-F5344CB8AC3E}">
        <p14:creationId xmlns:p14="http://schemas.microsoft.com/office/powerpoint/2010/main" val="182070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p:spPr>
      </p:sp>
      <p:sp>
        <p:nvSpPr>
          <p:cNvPr id="3" name="Notes Placeholder 2"/>
          <p:cNvSpPr>
            <a:spLocks noGrp="1"/>
          </p:cNvSpPr>
          <p:nvPr>
            <p:ph type="body" idx="1"/>
          </p:nvPr>
        </p:nvSpPr>
        <p:spPr/>
        <p:txBody>
          <a:bodyPr/>
          <a:lstStyle/>
          <a:p>
            <a:r>
              <a:rPr lang="en-US" dirty="0"/>
              <a:t>So let’s look at AIDEA</a:t>
            </a:r>
            <a:r>
              <a:rPr lang="en-US" baseline="0" dirty="0"/>
              <a:t> and their investment in the Red Dog port and road. AIDEA’s mandate is to make good investments but also to stimulate economic growth. By all measures, this investment has been one of AIDEA’s most successful. The full investment was $265 million, AIDEA has received $439 million to date and the contract has an annual interest rate of 6.5%. Most importantly, it helped make Red Dog possible. This is a mine that has brought more than $1 billion in net proceeds to NANA and the other ANCSA corporations, provided jobs and contracting opportunities since the 1980s and contributed to state and local government revenue.</a:t>
            </a:r>
          </a:p>
          <a:p>
            <a:endParaRPr lang="en-US" baseline="0" dirty="0"/>
          </a:p>
          <a:p>
            <a:r>
              <a:rPr lang="en-US" sz="1000" i="1" baseline="0" dirty="0"/>
              <a:t>Total amount AIDEA has received from Red Dog: </a:t>
            </a:r>
            <a:r>
              <a:rPr lang="en-US" sz="1000" i="1" dirty="0"/>
              <a:t>$438,782,000 thru 12/31/2016, which paid for debt service, management costs, and contributions to the reserve account.</a:t>
            </a:r>
            <a:endParaRPr lang="en-US" sz="1000" i="1" baseline="0" dirty="0"/>
          </a:p>
          <a:p>
            <a:r>
              <a:rPr lang="en-US" sz="1000" i="1" dirty="0"/>
              <a:t>AIDEA owns the DMTS, and recovers its costs and return on its investment through annual lease payments from </a:t>
            </a:r>
            <a:r>
              <a:rPr lang="en-US" sz="1000" i="1" dirty="0" err="1"/>
              <a:t>Teck</a:t>
            </a:r>
            <a:r>
              <a:rPr lang="en-US" sz="1000" i="1" dirty="0"/>
              <a:t> for the road and the port complex.  The lease includes minimum annual payments and supplemental payments based on tonnage shipped, and a share of the upside when zinc prices are high.  Based on current ore throughput projections, we expect that a portion of the lease will be repaid early (in 2023).  However, because AIDEA continues to own DMTS, </a:t>
            </a:r>
            <a:r>
              <a:rPr lang="en-US" sz="1000" i="1" dirty="0" err="1"/>
              <a:t>Teck</a:t>
            </a:r>
            <a:r>
              <a:rPr lang="en-US" sz="1000" i="1" dirty="0"/>
              <a:t> will continue to pay a tolling arrangement that changes to a flat tonnage fee with no minimum payments and no supplemental fees, through 2040.  </a:t>
            </a:r>
          </a:p>
          <a:p>
            <a:r>
              <a:rPr lang="en-US" sz="1000" i="1" baseline="0" dirty="0"/>
              <a:t>The Alaska Mineral Industry report of $11 million in AIDEA </a:t>
            </a:r>
            <a:r>
              <a:rPr lang="en-US" sz="1000" i="1" baseline="0" dirty="0" err="1"/>
              <a:t>faciility</a:t>
            </a:r>
            <a:r>
              <a:rPr lang="en-US" sz="1000" i="1" baseline="0" dirty="0"/>
              <a:t> user fees is </a:t>
            </a:r>
            <a:r>
              <a:rPr lang="en-US" sz="1000" i="1" kern="1200" dirty="0">
                <a:solidFill>
                  <a:schemeClr val="tx1"/>
                </a:solidFill>
                <a:effectLst/>
                <a:latin typeface="+mn-lt"/>
                <a:ea typeface="+mn-ea"/>
                <a:cs typeface="+mn-cs"/>
              </a:rPr>
              <a:t>based on the net revenue from the fees (tolls/rent) from both DMTS ($10,852,000) and Skagway ($504,000).</a:t>
            </a:r>
          </a:p>
          <a:p>
            <a:r>
              <a:rPr lang="en-US" sz="1000" i="1" baseline="0" dirty="0"/>
              <a:t>The Ambler study and permitting is appropriate due diligence to see if it is a good investment for AIDEA  and encourage economic growth for the region.</a:t>
            </a:r>
            <a:endParaRPr lang="en-US" sz="1000" i="1" dirty="0"/>
          </a:p>
        </p:txBody>
      </p:sp>
      <p:sp>
        <p:nvSpPr>
          <p:cNvPr id="4" name="Slide Number Placeholder 3"/>
          <p:cNvSpPr>
            <a:spLocks noGrp="1"/>
          </p:cNvSpPr>
          <p:nvPr>
            <p:ph type="sldNum" sz="quarter" idx="10"/>
          </p:nvPr>
        </p:nvSpPr>
        <p:spPr/>
        <p:txBody>
          <a:bodyPr/>
          <a:lstStyle/>
          <a:p>
            <a:fld id="{37E1343D-6CDE-7445-9BFA-5326EB8C3906}" type="slidenum">
              <a:rPr lang="en-US" smtClean="0"/>
              <a:t>23</a:t>
            </a:fld>
            <a:endParaRPr lang="en-US"/>
          </a:p>
        </p:txBody>
      </p:sp>
    </p:spTree>
    <p:extLst>
      <p:ext uri="{BB962C8B-B14F-4D97-AF65-F5344CB8AC3E}">
        <p14:creationId xmlns:p14="http://schemas.microsoft.com/office/powerpoint/2010/main" val="787360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p:spPr>
      </p:sp>
      <p:sp>
        <p:nvSpPr>
          <p:cNvPr id="3" name="Notes Placeholder 2"/>
          <p:cNvSpPr>
            <a:spLocks noGrp="1"/>
          </p:cNvSpPr>
          <p:nvPr>
            <p:ph type="body" idx="1"/>
          </p:nvPr>
        </p:nvSpPr>
        <p:spPr/>
        <p:txBody>
          <a:bodyPr/>
          <a:lstStyle/>
          <a:p>
            <a:r>
              <a:rPr lang="en-US" dirty="0"/>
              <a:t>Unfortunately,</a:t>
            </a:r>
            <a:r>
              <a:rPr lang="en-US" baseline="0" dirty="0"/>
              <a:t> the last few years has seen fewer investment dollars for exploration and greater competition for those dollars. </a:t>
            </a:r>
          </a:p>
          <a:p>
            <a:endParaRPr lang="en-US" baseline="0" dirty="0"/>
          </a:p>
          <a:p>
            <a:r>
              <a:rPr lang="en-US" baseline="0" dirty="0"/>
              <a:t>Explain slide. </a:t>
            </a:r>
          </a:p>
          <a:p>
            <a:endParaRPr lang="en-US" baseline="0" dirty="0"/>
          </a:p>
          <a:p>
            <a:r>
              <a:rPr lang="en-US" baseline="0" dirty="0"/>
              <a:t>Good news, McDowell Group estimates 2016 exploration spending in Alaska was $67 million, a small increase from the $58 million in 2015. Small but moving in the right direction.</a:t>
            </a:r>
            <a:endParaRPr lang="en-US" dirty="0"/>
          </a:p>
        </p:txBody>
      </p:sp>
      <p:sp>
        <p:nvSpPr>
          <p:cNvPr id="4" name="Slide Number Placeholder 3"/>
          <p:cNvSpPr>
            <a:spLocks noGrp="1"/>
          </p:cNvSpPr>
          <p:nvPr>
            <p:ph type="sldNum" sz="quarter" idx="10"/>
          </p:nvPr>
        </p:nvSpPr>
        <p:spPr/>
        <p:txBody>
          <a:bodyPr/>
          <a:lstStyle/>
          <a:p>
            <a:fld id="{37E1343D-6CDE-7445-9BFA-5326EB8C3906}"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262170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p:spPr>
      </p:sp>
      <p:sp>
        <p:nvSpPr>
          <p:cNvPr id="3" name="Notes Placeholder 2"/>
          <p:cNvSpPr>
            <a:spLocks noGrp="1"/>
          </p:cNvSpPr>
          <p:nvPr>
            <p:ph type="body" idx="1"/>
          </p:nvPr>
        </p:nvSpPr>
        <p:spPr/>
        <p:txBody>
          <a:bodyPr/>
          <a:lstStyle/>
          <a:p>
            <a:r>
              <a:rPr lang="en-US" dirty="0">
                <a:solidFill>
                  <a:schemeClr val="tx2"/>
                </a:solidFill>
              </a:rPr>
              <a:t>There will always be a need for metals in the global economy </a:t>
            </a:r>
          </a:p>
          <a:p>
            <a:r>
              <a:rPr lang="en-US" dirty="0"/>
              <a:t>But AK has to compete for</a:t>
            </a:r>
            <a:r>
              <a:rPr lang="en-US" baseline="0" dirty="0"/>
              <a:t> global investment.</a:t>
            </a:r>
            <a:endParaRPr lang="en-US" dirty="0"/>
          </a:p>
          <a:p>
            <a:r>
              <a:rPr lang="en-US" dirty="0"/>
              <a:t>AK challenges: infrastructure, climate, distance</a:t>
            </a:r>
            <a:r>
              <a:rPr lang="en-US" baseline="0" dirty="0"/>
              <a:t> from market;, </a:t>
            </a:r>
            <a:r>
              <a:rPr lang="en-US" dirty="0"/>
              <a:t>one of the few elements the</a:t>
            </a:r>
            <a:r>
              <a:rPr lang="en-US" baseline="0" dirty="0"/>
              <a:t> state can control is the</a:t>
            </a:r>
            <a:r>
              <a:rPr lang="en-US" dirty="0"/>
              <a:t> perception of positive investment climate, we need to send a message that AK is open for business</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dirty="0">
                <a:solidFill>
                  <a:schemeClr val="tx2"/>
                </a:solidFill>
              </a:rPr>
              <a:t>Because The limited capital will go to jurisdictions that encourage mineral development. </a:t>
            </a:r>
            <a:r>
              <a:rPr lang="en-US" b="0" i="1" dirty="0">
                <a:solidFill>
                  <a:schemeClr val="tx2"/>
                </a:solidFill>
              </a:rPr>
              <a:t>I hope that AK will be one of those</a:t>
            </a:r>
            <a:r>
              <a:rPr lang="en-US" b="0" i="1" baseline="0" dirty="0">
                <a:solidFill>
                  <a:schemeClr val="tx2"/>
                </a:solidFill>
              </a:rPr>
              <a:t> jurisdictions.</a:t>
            </a:r>
            <a:endParaRPr lang="en-US" b="0" i="1" dirty="0">
              <a:solidFill>
                <a:schemeClr val="tx2"/>
              </a:solidFill>
            </a:endParaRPr>
          </a:p>
          <a:p>
            <a:r>
              <a:rPr lang="en-US" dirty="0"/>
              <a:t>So</a:t>
            </a:r>
            <a:r>
              <a:rPr lang="en-US" baseline="0" dirty="0"/>
              <a:t> we need policies that attract that investment so we can have </a:t>
            </a:r>
            <a:r>
              <a:rPr lang="en-US" dirty="0"/>
              <a:t>new mines making greater contribution through jobs, state and local revenue, opportunities for AK businesses, etc.</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Alaska communities and thousands of Alaska miners and their families depend on a healthy mining industry.</a:t>
            </a:r>
            <a:endParaRPr lang="en-US" b="0" i="0" dirty="0">
              <a:solidFill>
                <a:schemeClr val="tx2"/>
              </a:solidFill>
            </a:endParaRPr>
          </a:p>
        </p:txBody>
      </p:sp>
      <p:sp>
        <p:nvSpPr>
          <p:cNvPr id="4" name="Slide Number Placeholder 3"/>
          <p:cNvSpPr>
            <a:spLocks noGrp="1"/>
          </p:cNvSpPr>
          <p:nvPr>
            <p:ph type="sldNum" sz="quarter" idx="10"/>
          </p:nvPr>
        </p:nvSpPr>
        <p:spPr/>
        <p:txBody>
          <a:bodyPr/>
          <a:lstStyle/>
          <a:p>
            <a:fld id="{A97B5675-3824-48AD-A2D9-796B38D5CC2B}" type="slidenum">
              <a:rPr lang="en-US" smtClean="0"/>
              <a:t>25</a:t>
            </a:fld>
            <a:endParaRPr lang="en-US"/>
          </a:p>
        </p:txBody>
      </p:sp>
    </p:spTree>
    <p:extLst>
      <p:ext uri="{BB962C8B-B14F-4D97-AF65-F5344CB8AC3E}">
        <p14:creationId xmlns:p14="http://schemas.microsoft.com/office/powerpoint/2010/main" val="2139157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839342-7B69-486E-ADA9-A92403BBE98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802227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p:spPr>
      </p:sp>
      <p:sp>
        <p:nvSpPr>
          <p:cNvPr id="3" name="Notes Placeholder 2"/>
          <p:cNvSpPr>
            <a:spLocks noGrp="1"/>
          </p:cNvSpPr>
          <p:nvPr>
            <p:ph type="body" idx="1"/>
          </p:nvPr>
        </p:nvSpPr>
        <p:spPr/>
        <p:txBody>
          <a:bodyPr/>
          <a:lstStyle/>
          <a:p>
            <a:r>
              <a:rPr lang="en-US" sz="1200" kern="1200" dirty="0">
                <a:solidFill>
                  <a:srgbClr val="000000"/>
                </a:solidFill>
                <a:latin typeface="Times New Roman" pitchFamily="18" charset="0"/>
                <a:ea typeface="+mn-ea"/>
                <a:cs typeface="+mn-cs"/>
              </a:rPr>
              <a:t>Minerals and metals underpin the renewable energy economy</a:t>
            </a:r>
          </a:p>
          <a:p>
            <a:r>
              <a:rPr lang="en-US" dirty="0">
                <a:latin typeface="Lucida Sans Unicode" pitchFamily="34" charset="0"/>
              </a:rPr>
              <a:t>Rechargeable batteries, solar panels, catalytic converters all need minerals.</a:t>
            </a:r>
          </a:p>
          <a:p>
            <a:r>
              <a:rPr lang="en-US" dirty="0">
                <a:latin typeface="Lucida Sans Unicode" pitchFamily="34" charset="0"/>
              </a:rPr>
              <a:t>Hybrid cars require almost twice as much</a:t>
            </a:r>
            <a:r>
              <a:rPr lang="en-US" baseline="0" dirty="0">
                <a:latin typeface="Lucida Sans Unicode" pitchFamily="34" charset="0"/>
              </a:rPr>
              <a:t> copper as regular vehicles.</a:t>
            </a:r>
            <a:endParaRPr lang="en-US" dirty="0">
              <a:latin typeface="Lucida Sans Unicode" pitchFamily="34" charset="0"/>
            </a:endParaRPr>
          </a:p>
          <a:p>
            <a:endParaRPr lang="en-US" dirty="0"/>
          </a:p>
        </p:txBody>
      </p:sp>
      <p:sp>
        <p:nvSpPr>
          <p:cNvPr id="4" name="Slide Number Placeholder 3"/>
          <p:cNvSpPr>
            <a:spLocks noGrp="1"/>
          </p:cNvSpPr>
          <p:nvPr>
            <p:ph type="sldNum" sz="quarter" idx="10"/>
          </p:nvPr>
        </p:nvSpPr>
        <p:spPr/>
        <p:txBody>
          <a:bodyPr/>
          <a:lstStyle/>
          <a:p>
            <a:fld id="{37E1343D-6CDE-7445-9BFA-5326EB8C3906}" type="slidenum">
              <a:rPr lang="en-US" smtClean="0"/>
              <a:t>4</a:t>
            </a:fld>
            <a:endParaRPr lang="en-US"/>
          </a:p>
        </p:txBody>
      </p:sp>
    </p:spTree>
    <p:extLst>
      <p:ext uri="{BB962C8B-B14F-4D97-AF65-F5344CB8AC3E}">
        <p14:creationId xmlns:p14="http://schemas.microsoft.com/office/powerpoint/2010/main" val="3163777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p:spPr>
      </p:sp>
      <p:sp>
        <p:nvSpPr>
          <p:cNvPr id="3" name="Notes Placeholder 2"/>
          <p:cNvSpPr>
            <a:spLocks noGrp="1"/>
          </p:cNvSpPr>
          <p:nvPr>
            <p:ph type="body" idx="1"/>
          </p:nvPr>
        </p:nvSpPr>
        <p:spPr/>
        <p:txBody>
          <a:bodyPr/>
          <a:lstStyle/>
          <a:p>
            <a:pPr marL="457200" indent="-457200">
              <a:buFont typeface="Arial" pitchFamily="34" charset="0"/>
              <a:buChar char="•"/>
            </a:pPr>
            <a:r>
              <a:rPr lang="en-US" dirty="0"/>
              <a:t>(young metal industry, built under NEPA, CWA</a:t>
            </a:r>
          </a:p>
          <a:p>
            <a:pPr marL="457200" indent="-457200">
              <a:buFont typeface="Arial" pitchFamily="34" charset="0"/>
              <a:buChar char="•"/>
            </a:pPr>
            <a:r>
              <a:rPr lang="en-US" dirty="0"/>
              <a:t>High expectations about safety and environmental</a:t>
            </a:r>
            <a:r>
              <a:rPr lang="en-US" baseline="0" dirty="0"/>
              <a:t> protection</a:t>
            </a:r>
            <a:endParaRPr lang="en-US" dirty="0"/>
          </a:p>
          <a:p>
            <a:endParaRPr lang="en-US" dirty="0"/>
          </a:p>
          <a:p>
            <a:r>
              <a:rPr lang="en-US" dirty="0"/>
              <a:t>Now that we have discussed the benefits of mining in Alaska and the potential to multiply the operations and those benefits, we’d like to finish by providing some detailed information about the environmental regulatory regime under which mines in our state operate. </a:t>
            </a:r>
          </a:p>
          <a:p>
            <a:endParaRPr lang="en-US" dirty="0"/>
          </a:p>
          <a:p>
            <a:r>
              <a:rPr lang="en-US" dirty="0"/>
              <a:t>Certainly for your Committees, but also in the public sphere there is conversation associated with impacts to the environment from mining.  Miscellaneous policy proposals and heightened advocacy seem to call into question whether mines are adequately regulated and if the environment is adequately protected.</a:t>
            </a:r>
          </a:p>
          <a:p>
            <a:endParaRPr lang="en-US" dirty="0"/>
          </a:p>
          <a:p>
            <a:pPr marL="0" indent="0">
              <a:buFont typeface="Arial" pitchFamily="34" charset="0"/>
              <a:buNone/>
            </a:pPr>
            <a:r>
              <a:rPr lang="en-US" dirty="0"/>
              <a:t>The answers to those questions is yes.  We fundamentally believe that Alaska has a world class regulatory system.  </a:t>
            </a:r>
          </a:p>
          <a:p>
            <a:pPr marL="0" indent="0">
              <a:buFont typeface="Arial" pitchFamily="34" charset="0"/>
              <a:buNone/>
            </a:pPr>
            <a:endParaRPr lang="en-US" dirty="0"/>
          </a:p>
          <a:p>
            <a:pPr marL="0" indent="0">
              <a:buFont typeface="Arial" pitchFamily="34" charset="0"/>
              <a:buNone/>
            </a:pPr>
            <a:r>
              <a:rPr lang="en-US" dirty="0"/>
              <a:t>Our mines are permitted for the protection of air, land, water, and fish and wildlife, and there is strict regulatory oversight throughout the mine life. </a:t>
            </a:r>
          </a:p>
          <a:p>
            <a:pPr marL="0" indent="0">
              <a:buFont typeface="Arial" pitchFamily="34" charset="0"/>
              <a:buNone/>
            </a:pPr>
            <a:endParaRPr lang="en-US" dirty="0"/>
          </a:p>
          <a:p>
            <a:pPr marL="0" indent="0">
              <a:buFont typeface="Arial" pitchFamily="34" charset="0"/>
              <a:buNone/>
            </a:pPr>
            <a:r>
              <a:rPr lang="en-US" dirty="0"/>
              <a:t>That oversight doesn’t end when the mine closes.  There is extensive planning and continued oversight of the mine closure and reclamation work to restore the site.</a:t>
            </a:r>
          </a:p>
          <a:p>
            <a:pPr marL="0" indent="0">
              <a:buFont typeface="Arial" pitchFamily="34" charset="0"/>
              <a:buNone/>
            </a:pPr>
            <a:endParaRPr lang="en-US" dirty="0"/>
          </a:p>
          <a:p>
            <a:pPr marL="0" indent="0">
              <a:buFont typeface="Arial" pitchFamily="34" charset="0"/>
              <a:buNone/>
            </a:pPr>
            <a:r>
              <a:rPr lang="en-US" dirty="0"/>
              <a:t>and there is tailored financial assurance, if for some reason the state needs to step in, the money is there to cover the State’s costs. </a:t>
            </a:r>
          </a:p>
          <a:p>
            <a:endParaRPr lang="en-US" dirty="0"/>
          </a:p>
          <a:p>
            <a:endParaRPr lang="en-US" dirty="0"/>
          </a:p>
        </p:txBody>
      </p:sp>
      <p:sp>
        <p:nvSpPr>
          <p:cNvPr id="4" name="Slide Number Placeholder 3"/>
          <p:cNvSpPr>
            <a:spLocks noGrp="1"/>
          </p:cNvSpPr>
          <p:nvPr>
            <p:ph type="sldNum" idx="10"/>
          </p:nvPr>
        </p:nvSpPr>
        <p:spPr/>
        <p:txBody>
          <a:bodyPr/>
          <a:lstStyle/>
          <a:p>
            <a:fld id="{FBF08B38-1713-463F-B006-5389FA2BC97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579112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958" indent="-291522" eaLnBrk="0" hangingPunct="0">
              <a:defRPr sz="2400">
                <a:solidFill>
                  <a:schemeClr val="tx1"/>
                </a:solidFill>
                <a:latin typeface="Calibri" charset="0"/>
                <a:ea typeface="ＭＳ Ｐゴシック" charset="0"/>
              </a:defRPr>
            </a:lvl2pPr>
            <a:lvl3pPr marL="1166089" indent="-233218" eaLnBrk="0" hangingPunct="0">
              <a:defRPr sz="2400">
                <a:solidFill>
                  <a:schemeClr val="tx1"/>
                </a:solidFill>
                <a:latin typeface="Calibri" charset="0"/>
                <a:ea typeface="ＭＳ Ｐゴシック" charset="0"/>
              </a:defRPr>
            </a:lvl3pPr>
            <a:lvl4pPr marL="1632524" indent="-233218" eaLnBrk="0" hangingPunct="0">
              <a:defRPr sz="2400">
                <a:solidFill>
                  <a:schemeClr val="tx1"/>
                </a:solidFill>
                <a:latin typeface="Calibri" charset="0"/>
                <a:ea typeface="ＭＳ Ｐゴシック" charset="0"/>
              </a:defRPr>
            </a:lvl4pPr>
            <a:lvl5pPr marL="2098959" indent="-233218" eaLnBrk="0" hangingPunct="0">
              <a:defRPr sz="2400">
                <a:solidFill>
                  <a:schemeClr val="tx1"/>
                </a:solidFill>
                <a:latin typeface="Calibri" charset="0"/>
                <a:ea typeface="ＭＳ Ｐゴシック" charset="0"/>
              </a:defRPr>
            </a:lvl5pPr>
            <a:lvl6pPr marL="2565395" indent="-233218" eaLnBrk="0" fontAlgn="base" hangingPunct="0">
              <a:spcBef>
                <a:spcPct val="0"/>
              </a:spcBef>
              <a:spcAft>
                <a:spcPct val="0"/>
              </a:spcAft>
              <a:defRPr sz="2400">
                <a:solidFill>
                  <a:schemeClr val="tx1"/>
                </a:solidFill>
                <a:latin typeface="Calibri" charset="0"/>
                <a:ea typeface="ＭＳ Ｐゴシック" charset="0"/>
              </a:defRPr>
            </a:lvl6pPr>
            <a:lvl7pPr marL="3031830" indent="-233218" eaLnBrk="0" fontAlgn="base" hangingPunct="0">
              <a:spcBef>
                <a:spcPct val="0"/>
              </a:spcBef>
              <a:spcAft>
                <a:spcPct val="0"/>
              </a:spcAft>
              <a:defRPr sz="2400">
                <a:solidFill>
                  <a:schemeClr val="tx1"/>
                </a:solidFill>
                <a:latin typeface="Calibri" charset="0"/>
                <a:ea typeface="ＭＳ Ｐゴシック" charset="0"/>
              </a:defRPr>
            </a:lvl7pPr>
            <a:lvl8pPr marL="3498266" indent="-233218" eaLnBrk="0" fontAlgn="base" hangingPunct="0">
              <a:spcBef>
                <a:spcPct val="0"/>
              </a:spcBef>
              <a:spcAft>
                <a:spcPct val="0"/>
              </a:spcAft>
              <a:defRPr sz="2400">
                <a:solidFill>
                  <a:schemeClr val="tx1"/>
                </a:solidFill>
                <a:latin typeface="Calibri" charset="0"/>
                <a:ea typeface="ＭＳ Ｐゴシック" charset="0"/>
              </a:defRPr>
            </a:lvl8pPr>
            <a:lvl9pPr marL="3964701" indent="-233218"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112E3C2-CDCD-AF48-B66B-E171B72102F5}" type="slidenum">
              <a:rPr lang="en-US" sz="1200">
                <a:solidFill>
                  <a:prstClr val="black"/>
                </a:solidFill>
              </a:rPr>
              <a:pPr eaLnBrk="1" fontAlgn="base" hangingPunct="1">
                <a:spcBef>
                  <a:spcPct val="0"/>
                </a:spcBef>
                <a:spcAft>
                  <a:spcPct val="0"/>
                </a:spcAft>
              </a:pPr>
              <a:t>8</a:t>
            </a:fld>
            <a:endParaRPr lang="en-US" sz="1200">
              <a:solidFill>
                <a:prstClr val="black"/>
              </a:solidFill>
            </a:endParaRPr>
          </a:p>
        </p:txBody>
      </p:sp>
      <p:sp>
        <p:nvSpPr>
          <p:cNvPr id="57346" name="Rectangle 2"/>
          <p:cNvSpPr>
            <a:spLocks noGrp="1" noRot="1" noChangeAspect="1" noChangeArrowheads="1" noTextEdit="1"/>
          </p:cNvSpPr>
          <p:nvPr>
            <p:ph type="sldImg"/>
          </p:nvPr>
        </p:nvSpPr>
        <p:spPr bwMode="auto">
          <a:xfrm>
            <a:off x="1416050" y="1163638"/>
            <a:ext cx="4187825" cy="3140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7" name="Rectangle 3"/>
          <p:cNvSpPr>
            <a:spLocks noGrp="1" noChangeArrowheads="1"/>
          </p:cNvSpPr>
          <p:nvPr>
            <p:ph type="body" idx="1"/>
          </p:nvPr>
        </p:nvSpPr>
        <p:spPr bwMode="auto">
          <a:xfrm>
            <a:off x="389996" y="4885611"/>
            <a:ext cx="6363432" cy="46044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000" dirty="0">
                <a:latin typeface="Calibri" charset="0"/>
              </a:rPr>
              <a:t>Mining has made great strides in the last fifty years. </a:t>
            </a:r>
          </a:p>
          <a:p>
            <a:pPr eaLnBrk="1" hangingPunct="1">
              <a:spcBef>
                <a:spcPct val="0"/>
              </a:spcBef>
            </a:pPr>
            <a:r>
              <a:rPr lang="en-US" sz="2000" dirty="0">
                <a:latin typeface="Calibri" charset="0"/>
              </a:rPr>
              <a:t>The planning and environmental review, testing, and approval process to permit a large mine in Alaska take many years from start to finish, with dozens of local, state and federal government agencies involved in that process. </a:t>
            </a:r>
          </a:p>
          <a:p>
            <a:pPr eaLnBrk="1" hangingPunct="1">
              <a:spcBef>
                <a:spcPct val="0"/>
              </a:spcBef>
            </a:pPr>
            <a:r>
              <a:rPr lang="en-US" sz="2000" dirty="0">
                <a:latin typeface="Calibri" charset="0"/>
              </a:rPr>
              <a:t>One of the most important things to understand about that process is that it does not guarantee approval. </a:t>
            </a:r>
          </a:p>
          <a:p>
            <a:pPr eaLnBrk="1" hangingPunct="1">
              <a:spcBef>
                <a:spcPct val="0"/>
              </a:spcBef>
            </a:pPr>
            <a:r>
              <a:rPr lang="en-US" sz="2000" dirty="0">
                <a:latin typeface="Calibri" charset="0"/>
              </a:rPr>
              <a:t>Every mine is different and requires a tailor-made plan for environmental mitigation. </a:t>
            </a:r>
          </a:p>
          <a:p>
            <a:pPr eaLnBrk="1" hangingPunct="1">
              <a:spcBef>
                <a:spcPct val="0"/>
              </a:spcBef>
            </a:pPr>
            <a:r>
              <a:rPr lang="en-US" sz="2000" dirty="0">
                <a:latin typeface="Calibri" charset="0"/>
              </a:rPr>
              <a:t>And there are opportunities throughout the process for public participation.</a:t>
            </a:r>
          </a:p>
          <a:p>
            <a:pPr eaLnBrk="1" hangingPunct="1">
              <a:spcBef>
                <a:spcPct val="0"/>
              </a:spcBef>
            </a:pPr>
            <a:endParaRPr lang="en-US" sz="2000" dirty="0">
              <a:latin typeface="Calibri"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2000" baseline="0" dirty="0"/>
              <a:t>A look at permitting a mine.  This slide is actually a Department of Natural Resources slide which displays just some of the permits required to mine in Alaska.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2000" baseline="0" dirty="0">
              <a:latin typeface="Calibri"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2000" dirty="0">
                <a:latin typeface="Calibri" charset="0"/>
              </a:rPr>
              <a:t>The planning and environmental study, review, testing, and approval process to permit a large mine in Alaska takes many years from start to finish, with dozens of local, state and federal government agencies involved in that process.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2000" baseline="0" dirty="0"/>
          </a:p>
          <a:p>
            <a:pPr marL="0" marR="0" indent="0" algn="l" defTabSz="914400" rtl="0" eaLnBrk="1" fontAlgn="auto" latinLnBrk="0" hangingPunct="1">
              <a:lnSpc>
                <a:spcPct val="100000"/>
              </a:lnSpc>
              <a:spcBef>
                <a:spcPct val="0"/>
              </a:spcBef>
              <a:spcAft>
                <a:spcPts val="0"/>
              </a:spcAft>
              <a:buClrTx/>
              <a:buSzTx/>
              <a:buFontTx/>
              <a:buNone/>
              <a:tabLst/>
              <a:defRPr/>
            </a:pPr>
            <a:r>
              <a:rPr lang="en-US" sz="2000" baseline="0" dirty="0"/>
              <a:t>The permits listed here are what is typical for a mine on State or Privately owned land – still, with a large amount of federal authorizations required.  A mine permitted on federally owned land brings many additional permits, such as those held under the Bureau of Land Management and the </a:t>
            </a:r>
            <a:r>
              <a:rPr lang="en-US" sz="2000" baseline="0" dirty="0">
                <a:latin typeface="Calibri" charset="0"/>
              </a:rPr>
              <a:t>US Forest Service’s mining regulations. </a:t>
            </a:r>
            <a:endParaRPr lang="en-US" sz="2000" dirty="0">
              <a:latin typeface="Calibri" charset="0"/>
            </a:endParaRPr>
          </a:p>
          <a:p>
            <a:pPr eaLnBrk="1" hangingPunct="1">
              <a:spcBef>
                <a:spcPct val="0"/>
              </a:spcBef>
            </a:pPr>
            <a:endParaRPr lang="en-US" sz="2000" dirty="0">
              <a:latin typeface="Calibri" charset="0"/>
            </a:endParaRPr>
          </a:p>
          <a:p>
            <a:pPr eaLnBrk="1" hangingPunct="1">
              <a:spcBef>
                <a:spcPct val="0"/>
              </a:spcBef>
            </a:pPr>
            <a:r>
              <a:rPr lang="en-US" sz="2000" dirty="0">
                <a:latin typeface="Calibri" charset="0"/>
              </a:rPr>
              <a:t>Permits contain multiple stipulations in addition to compliance</a:t>
            </a:r>
            <a:r>
              <a:rPr lang="en-US" sz="2000" baseline="0" dirty="0">
                <a:latin typeface="Calibri" charset="0"/>
              </a:rPr>
              <a:t> with statutes and regulations - what this means is, agencies can and they do prescribe additional practices to be performed by the mine that are outside of or in addition to the governing laws. </a:t>
            </a:r>
            <a:endParaRPr lang="en-US" sz="2000" dirty="0">
              <a:latin typeface="Calibri" charset="0"/>
            </a:endParaRPr>
          </a:p>
          <a:p>
            <a:pPr eaLnBrk="1" hangingPunct="1">
              <a:spcBef>
                <a:spcPct val="0"/>
              </a:spcBef>
            </a:pPr>
            <a:endParaRPr lang="en-US" sz="2000" dirty="0">
              <a:latin typeface="Calibri" charset="0"/>
            </a:endParaRPr>
          </a:p>
          <a:p>
            <a:pPr eaLnBrk="1" hangingPunct="1">
              <a:spcBef>
                <a:spcPct val="0"/>
              </a:spcBef>
            </a:pPr>
            <a:r>
              <a:rPr lang="en-US" sz="2000" dirty="0">
                <a:latin typeface="Calibri" charset="0"/>
              </a:rPr>
              <a:t>One of the most important things to understand about the</a:t>
            </a:r>
            <a:r>
              <a:rPr lang="en-US" sz="2000" baseline="0" dirty="0">
                <a:latin typeface="Calibri" charset="0"/>
              </a:rPr>
              <a:t> mining permitting</a:t>
            </a:r>
            <a:r>
              <a:rPr lang="en-US" sz="2000" dirty="0">
                <a:latin typeface="Calibri" charset="0"/>
              </a:rPr>
              <a:t> process is that it does not guarantee approval. </a:t>
            </a:r>
            <a:r>
              <a:rPr lang="en-US" sz="2000" baseline="0" dirty="0">
                <a:latin typeface="Calibri" charset="0"/>
              </a:rPr>
              <a:t> There is no automatic yes.  </a:t>
            </a:r>
            <a:r>
              <a:rPr lang="en-US" sz="2000" dirty="0">
                <a:latin typeface="Calibri" charset="0"/>
              </a:rPr>
              <a:t>Every mine is different and requires a tailor-made plan for environmental mitigation</a:t>
            </a:r>
            <a:r>
              <a:rPr lang="en-US" sz="2000" baseline="0" dirty="0">
                <a:latin typeface="Calibri" charset="0"/>
              </a:rPr>
              <a:t> that is discussed and altered at length by both the permitting agencies and the developer.  </a:t>
            </a:r>
          </a:p>
          <a:p>
            <a:pPr eaLnBrk="1" hangingPunct="1">
              <a:spcBef>
                <a:spcPct val="0"/>
              </a:spcBef>
            </a:pPr>
            <a:endParaRPr lang="en-US" sz="2000" baseline="0" dirty="0">
              <a:latin typeface="Calibri" charset="0"/>
            </a:endParaRPr>
          </a:p>
          <a:p>
            <a:pPr eaLnBrk="1" hangingPunct="1">
              <a:spcBef>
                <a:spcPct val="0"/>
              </a:spcBef>
            </a:pPr>
            <a:r>
              <a:rPr lang="en-US" sz="2000" baseline="0" dirty="0">
                <a:latin typeface="Calibri" charset="0"/>
              </a:rPr>
              <a:t>It is equally important is that continuously throughout this process, there are multiple opportunities for </a:t>
            </a:r>
            <a:r>
              <a:rPr lang="en-US" sz="2000" dirty="0">
                <a:latin typeface="Calibri" charset="0"/>
              </a:rPr>
              <a:t>public participation.</a:t>
            </a:r>
          </a:p>
          <a:p>
            <a:pPr eaLnBrk="1" hangingPunct="1">
              <a:spcBef>
                <a:spcPct val="0"/>
              </a:spcBef>
            </a:pPr>
            <a:endParaRPr lang="en-US" sz="3600" dirty="0">
              <a:latin typeface="Calibri" charset="0"/>
            </a:endParaRPr>
          </a:p>
          <a:p>
            <a:pPr eaLnBrk="1" hangingPunct="1">
              <a:spcBef>
                <a:spcPct val="0"/>
              </a:spcBef>
            </a:pPr>
            <a:endParaRPr lang="en-US" sz="2000" dirty="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Alaska one has the best water quality monitoring systems in the world with respect to mines.  It has three distinct parts: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First, we do Water quality monitoring, which is fairly standard.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in Alaska, we take a further step, which is fairly uncommon in other jurisdictions, and do Biomonitoring. Our Department of Fish and Game oversees monitoring of:</a:t>
            </a:r>
          </a:p>
          <a:p>
            <a:r>
              <a:rPr lang="en-US" sz="1200" b="0" i="0" kern="1200" dirty="0">
                <a:solidFill>
                  <a:schemeClr val="tx1"/>
                </a:solidFill>
                <a:effectLst/>
                <a:latin typeface="+mn-lt"/>
                <a:ea typeface="+mn-ea"/>
                <a:cs typeface="+mn-cs"/>
              </a:rPr>
              <a:t>a) Algae</a:t>
            </a:r>
          </a:p>
          <a:p>
            <a:r>
              <a:rPr lang="en-US" sz="1200" b="0" i="0" kern="1200" dirty="0">
                <a:solidFill>
                  <a:schemeClr val="tx1"/>
                </a:solidFill>
                <a:effectLst/>
                <a:latin typeface="+mn-lt"/>
                <a:ea typeface="+mn-ea"/>
                <a:cs typeface="+mn-cs"/>
              </a:rPr>
              <a:t>b) Benthic Environment</a:t>
            </a:r>
          </a:p>
          <a:p>
            <a:r>
              <a:rPr lang="en-US" sz="1200" b="0" i="0" kern="1200" dirty="0">
                <a:solidFill>
                  <a:schemeClr val="tx1"/>
                </a:solidFill>
                <a:effectLst/>
                <a:latin typeface="+mn-lt"/>
                <a:ea typeface="+mn-ea"/>
                <a:cs typeface="+mn-cs"/>
              </a:rPr>
              <a:t>c) Fish, including metals uptake, habitat, and population.</a:t>
            </a:r>
          </a:p>
          <a:p>
            <a:r>
              <a:rPr lang="en-US" sz="1200" b="0" i="0" kern="1200" dirty="0">
                <a:solidFill>
                  <a:schemeClr val="tx1"/>
                </a:solidFill>
                <a:effectLst/>
                <a:latin typeface="+mn-lt"/>
                <a:ea typeface="+mn-ea"/>
                <a:cs typeface="+mn-cs"/>
              </a:rPr>
              <a:t>**phytoplankton/aquatic insects/fish measurements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the third part is: Alaska requires a 3rd-party audit, which is a transparent public process that monitors not only the company's compliance </a:t>
            </a:r>
            <a:r>
              <a:rPr lang="en-US" sz="1200" b="1" i="1" kern="1200" dirty="0">
                <a:solidFill>
                  <a:schemeClr val="tx1"/>
                </a:solidFill>
                <a:effectLst/>
                <a:latin typeface="+mn-lt"/>
                <a:ea typeface="+mn-ea"/>
                <a:cs typeface="+mn-cs"/>
              </a:rPr>
              <a:t>but also the state agencies that oversee the company’s reports and results.</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 don’t know any place which does all three of these things and in this great of detail.  Alaska does more and better monitoring than most of the world, and it is certainly a system we can all be proud of. </a:t>
            </a:r>
          </a:p>
          <a:p>
            <a:endParaRPr lang="en-US"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37E1343D-6CDE-7445-9BFA-5326EB8C390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75067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a:spLocks noGrp="1" noRot="1" noChangeAspect="1"/>
          </p:cNvSpPr>
          <p:nvPr>
            <p:ph type="sldImg" idx="2"/>
          </p:nvPr>
        </p:nvSpPr>
        <p:spPr>
          <a:xfrm>
            <a:off x="1416050" y="1163638"/>
            <a:ext cx="4187825" cy="3140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6" name="Shape 426"/>
          <p:cNvSpPr txBox="1">
            <a:spLocks noGrp="1"/>
          </p:cNvSpPr>
          <p:nvPr>
            <p:ph type="body" idx="1"/>
          </p:nvPr>
        </p:nvSpPr>
        <p:spPr>
          <a:xfrm>
            <a:off x="701993" y="4478476"/>
            <a:ext cx="5615939" cy="3664207"/>
          </a:xfrm>
          <a:prstGeom prst="rect">
            <a:avLst/>
          </a:prstGeom>
          <a:noFill/>
          <a:ln>
            <a:noFill/>
          </a:ln>
        </p:spPr>
        <p:txBody>
          <a:bodyPr lIns="93275" tIns="46625" rIns="93275" bIns="46625" anchor="t" anchorCtr="0">
            <a:noAutofit/>
          </a:bodyPr>
          <a:lstStyle/>
          <a:p>
            <a:pPr marL="0" marR="0" lvl="0" indent="0" algn="l" rtl="0">
              <a:spcBef>
                <a:spcPts val="0"/>
              </a:spcBef>
              <a:buSzPct val="25000"/>
              <a:buNone/>
            </a:pPr>
            <a:r>
              <a:rPr lang="en-US" sz="1200" b="0" i="0" u="none" strike="noStrike" cap="none" dirty="0">
                <a:solidFill>
                  <a:srgbClr val="FF0000"/>
                </a:solidFill>
                <a:highlight>
                  <a:srgbClr val="FFFF00"/>
                </a:highlight>
                <a:latin typeface="Calibri"/>
                <a:ea typeface="Calibri"/>
                <a:cs typeface="Calibri"/>
                <a:sym typeface="Calibri"/>
              </a:rPr>
              <a:t>**add in additional information from Anna and April magazine here**</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At the Fort Knox Mine, historic</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placer mining in the neighboring vicinity</a:t>
            </a:r>
            <a:r>
              <a:rPr lang="en-US" sz="1200" b="0" i="0" u="none" strike="noStrike" cap="none" baseline="0" dirty="0">
                <a:solidFill>
                  <a:schemeClr val="dk1"/>
                </a:solidFill>
                <a:latin typeface="Calibri"/>
                <a:ea typeface="Calibri"/>
                <a:cs typeface="Calibri"/>
                <a:sym typeface="Calibri"/>
              </a:rPr>
              <a:t> had left a landscape of exposed permafrost and isolated ponds.  Although it was not an area the Fort Knox Mine had operated in, they joined with the Alaska Department of Fish and Game to rehabilitate the area.  They constructed stream channels to connect the ponds, which you can see in the upper right photo, which provided for fish passage between the ponds.  In addition, the activity diversified the vegetation from the mainly black spruce you can see on the hillsides with the addition of shrubs and willows, which as you can see, the moose love.  The area resulted in a fish and wildlife sanctuary, with prize-sized fish that can see be seen in the photo of the ADF&amp;G employee in the top left.  At the time of performing this restoration, the agency targeted to reach the goal of fish size and quantity after mine closure.  They reached it in two years.  ADF&amp;G and Fort Knox jointly received environmental awards for their work.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I mentioned that some agencies prescribe additional stipulations outside of the regulatory permits, and in some cases mines go above and beyond their requirements to perform environmental enhancement that deserves our recognition.  </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At the Fort Knox Mine, historic</a:t>
            </a:r>
            <a:r>
              <a:rPr lang="en-US" sz="1200" b="0" i="0" u="none" strike="noStrike" cap="none" baseline="0" dirty="0">
                <a:solidFill>
                  <a:schemeClr val="dk1"/>
                </a:solidFill>
                <a:latin typeface="+mn-lt"/>
                <a:ea typeface="Calibri"/>
                <a:cs typeface="Calibri"/>
                <a:sym typeface="Calibri"/>
              </a:rPr>
              <a:t> </a:t>
            </a:r>
            <a:r>
              <a:rPr lang="en-US" sz="1200" b="0" i="0" u="none" strike="noStrike" cap="none" dirty="0">
                <a:solidFill>
                  <a:schemeClr val="dk1"/>
                </a:solidFill>
                <a:latin typeface="+mn-lt"/>
                <a:ea typeface="Calibri"/>
                <a:cs typeface="Calibri"/>
                <a:sym typeface="Calibri"/>
              </a:rPr>
              <a:t>placer mining from the early 1900s, in the neighboring vicinity</a:t>
            </a:r>
            <a:r>
              <a:rPr lang="en-US" sz="1200" b="0" i="0" u="none" strike="noStrike" cap="none" baseline="0" dirty="0">
                <a:solidFill>
                  <a:schemeClr val="dk1"/>
                </a:solidFill>
                <a:latin typeface="+mn-lt"/>
                <a:ea typeface="Calibri"/>
                <a:cs typeface="Calibri"/>
                <a:sym typeface="Calibri"/>
              </a:rPr>
              <a:t> had left a landscape of isolated gravel ponds and exposed permafrost.  Although it was not an area the Fort Knox had operated in, they joined with the Department of Fish and Game to rehabilitate the area.  </a:t>
            </a:r>
          </a:p>
          <a:p>
            <a:pPr marL="0" marR="0" lvl="0" indent="0" algn="l" rtl="0">
              <a:spcBef>
                <a:spcPts val="0"/>
              </a:spcBef>
              <a:buSzPct val="25000"/>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mn-lt"/>
                <a:ea typeface="Calibri"/>
                <a:cs typeface="Calibri"/>
                <a:sym typeface="Calibri"/>
              </a:rPr>
              <a:t>They constructed stream channels to connect the ponds, which you can see in the upper right photo, which provided for fish passage between the ponds.  The activity diversified the vegetation from the mainly black spruce you can see on the hillsides with the addition of shrubs and willows, which as you can see, the moose love.  The area resulted in a fish and wildlife sanctuary, with prize-sized fish that can see be seen in the photo of the ADF&amp;G employee in the top left.  </a:t>
            </a:r>
          </a:p>
          <a:p>
            <a:pPr marL="0" marR="0" lvl="0" indent="0" algn="l" rtl="0">
              <a:spcBef>
                <a:spcPts val="0"/>
              </a:spcBef>
              <a:buSzPct val="25000"/>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mn-lt"/>
                <a:ea typeface="Calibri"/>
                <a:cs typeface="Calibri"/>
                <a:sym typeface="Calibri"/>
              </a:rPr>
              <a:t>At the time of performing this restoration, the agency targeted to reach the goal of fish size and quantity after mine closure.  They reached it in two years.  ADF&amp;G and Fort Knox jointly received environmental awards for their work.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427" name="Shape 427"/>
          <p:cNvSpPr txBox="1">
            <a:spLocks noGrp="1"/>
          </p:cNvSpPr>
          <p:nvPr>
            <p:ph type="sldNum" idx="12"/>
          </p:nvPr>
        </p:nvSpPr>
        <p:spPr>
          <a:xfrm>
            <a:off x="3976332" y="8839014"/>
            <a:ext cx="3041967" cy="466910"/>
          </a:xfrm>
          <a:prstGeom prst="rect">
            <a:avLst/>
          </a:prstGeom>
          <a:noFill/>
          <a:ln>
            <a:noFill/>
          </a:ln>
        </p:spPr>
        <p:txBody>
          <a:bodyPr lIns="93275" tIns="46625" rIns="93275" bIns="46625" anchor="b" anchorCtr="0">
            <a:noAutofit/>
          </a:bodyPr>
          <a:lstStyle/>
          <a:p>
            <a:pPr>
              <a:buSzPct val="25000"/>
            </a:pPr>
            <a:fld id="{00000000-1234-1234-1234-123412341234}" type="slidenum">
              <a:rPr lang="en-US">
                <a:solidFill>
                  <a:prstClr val="black"/>
                </a:solidFill>
                <a:ea typeface="Calibri"/>
                <a:cs typeface="Calibri"/>
                <a:sym typeface="Calibri"/>
              </a:rPr>
              <a:pPr>
                <a:buSzPct val="25000"/>
              </a:pPr>
              <a:t>10</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2949172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2CE2698-BAD6-4270-864E-E61C2D3FB1EA}" type="slidenum">
              <a:rPr lang="en-US">
                <a:solidFill>
                  <a:prstClr val="black"/>
                </a:solidFill>
              </a:rPr>
              <a:pPr/>
              <a:t>11</a:t>
            </a:fld>
            <a:endParaRPr lang="en-US">
              <a:solidFill>
                <a:prstClr val="black"/>
              </a:solidFill>
            </a:endParaRPr>
          </a:p>
        </p:txBody>
      </p:sp>
      <p:sp>
        <p:nvSpPr>
          <p:cNvPr id="31745" name="Rectangle 1"/>
          <p:cNvSpPr txBox="1">
            <a:spLocks noGrp="1" noRot="1" noChangeAspect="1" noChangeArrowheads="1"/>
          </p:cNvSpPr>
          <p:nvPr>
            <p:ph type="sldImg"/>
          </p:nvPr>
        </p:nvSpPr>
        <p:spPr bwMode="auto">
          <a:xfrm>
            <a:off x="1417638" y="777875"/>
            <a:ext cx="5119687" cy="383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p:cNvSpPr txBox="1">
            <a:spLocks noGrp="1" noChangeArrowheads="1"/>
          </p:cNvSpPr>
          <p:nvPr>
            <p:ph type="body" idx="1"/>
          </p:nvPr>
        </p:nvSpPr>
        <p:spPr bwMode="auto">
          <a:xfrm>
            <a:off x="467995" y="4808061"/>
            <a:ext cx="6365058" cy="460610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996"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pitchFamily="18"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pitchFamily="18"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pitchFamily="18"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pitchFamily="18"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pitchFamily="18" charset="0"/>
              </a:defRPr>
            </a:lvl9pPr>
          </a:lstStyle>
          <a:p>
            <a:pPr rtl="0"/>
            <a:r>
              <a:rPr lang="en-US" dirty="0"/>
              <a:t>Strict regulatory oversight doesn’t stop when the mine gets permitted, nor throughout operations, and continues through reclamation and closure.</a:t>
            </a:r>
          </a:p>
          <a:p>
            <a:pPr rtl="0"/>
            <a:endParaRPr lang="en-US" sz="2000" dirty="0"/>
          </a:p>
          <a:p>
            <a:pPr marL="0" marR="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Lst>
              <a:defRPr/>
            </a:pPr>
            <a:r>
              <a:rPr lang="en-US" sz="2000" dirty="0"/>
              <a:t>Again, mines are under</a:t>
            </a:r>
            <a:r>
              <a:rPr lang="en-US" sz="2000" baseline="0" dirty="0"/>
              <a:t> s</a:t>
            </a:r>
            <a:r>
              <a:rPr lang="en-US" sz="2000" dirty="0"/>
              <a:t>trict regulatory oversight throughout</a:t>
            </a:r>
            <a:r>
              <a:rPr lang="en-US" sz="2000" baseline="0" dirty="0"/>
              <a:t> permitting and operation, but that d</a:t>
            </a:r>
            <a:r>
              <a:rPr lang="en-US" sz="2000" dirty="0"/>
              <a:t>oesn’t stop when the mine</a:t>
            </a:r>
            <a:r>
              <a:rPr lang="en-US" sz="2000" baseline="0" dirty="0"/>
              <a:t> shuts down.  In fact, the mine’s plan for reclamation and closure, as mandated by law, must be approved by the DNR Commissioner before operations begin. </a:t>
            </a:r>
          </a:p>
          <a:p>
            <a:pPr rtl="0"/>
            <a:endParaRPr lang="en-US" sz="2000" baseline="0" dirty="0"/>
          </a:p>
          <a:p>
            <a:pPr marL="0" marR="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Lst>
              <a:defRPr/>
            </a:pPr>
            <a:r>
              <a:rPr lang="en-US" sz="2000" dirty="0"/>
              <a:t>In addition to being</a:t>
            </a:r>
            <a:r>
              <a:rPr lang="en-US" sz="2000" baseline="0" dirty="0"/>
              <a:t> required to obtain approval of the reclamation plan, mines must provide financial assurance in the event reclamation obligations cannot be performed, and that financial assurance amount is also required to be approved before operations begin.  </a:t>
            </a:r>
          </a:p>
          <a:p>
            <a:pPr marL="0" marR="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Lst>
              <a:defRPr/>
            </a:pPr>
            <a:endParaRPr lang="en-US" sz="2000" baseline="0" dirty="0"/>
          </a:p>
          <a:p>
            <a:pPr marL="0" marR="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Lst>
              <a:defRPr/>
            </a:pPr>
            <a:r>
              <a:rPr lang="en-US" sz="2000" baseline="0" dirty="0"/>
              <a:t>Financial assurance requirements apply to all companies, regardless of where they are headquartered, and all mines, regardless of land ownership.  Financial assurance guarantees are reviewed every five years, or earlier if necessary, a system that is again unique to Alaska.  Third party reviewers evaluate not only the operation and reclamation plan, but also the oversight of the state and federal agency regulating the operation and reclamation.  This is another area where we shine, as Alaska is the only state that does this. </a:t>
            </a:r>
          </a:p>
          <a:p>
            <a:pPr rtl="0"/>
            <a:endParaRPr lang="en-US" sz="2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Deantha</a:t>
            </a:r>
            <a:r>
              <a:rPr lang="en-US" dirty="0"/>
              <a:t> outlined</a:t>
            </a:r>
            <a:r>
              <a:rPr lang="en-US" baseline="0" dirty="0"/>
              <a:t> why we need minerals as well as the measures in place to ensure that mining is safe and responsible in AK, now let’s look at what mining contributes to AK and to Alaskans.</a:t>
            </a:r>
          </a:p>
          <a:p>
            <a:r>
              <a:rPr lang="en-US" baseline="0" dirty="0"/>
              <a:t>Mining companies directly employ more than 4,000 people and provide thousands more good jobs to people working for companies who provide services to Alaska mines, in transportation, engineering, environmental management, camp services, etc. . These are good jobs. Mostly year-round, paying an average of $108K/year, almost twice the average salary in AK. The majority of these workers live all over the state, many in rural areas. The main point I hope you take away from this slide is that mining has a strong, positive regional impact.</a:t>
            </a:r>
          </a:p>
        </p:txBody>
      </p:sp>
      <p:sp>
        <p:nvSpPr>
          <p:cNvPr id="4" name="Slide Number Placeholder 3"/>
          <p:cNvSpPr>
            <a:spLocks noGrp="1"/>
          </p:cNvSpPr>
          <p:nvPr>
            <p:ph type="sldNum" sz="quarter" idx="10"/>
          </p:nvPr>
        </p:nvSpPr>
        <p:spPr/>
        <p:txBody>
          <a:bodyPr/>
          <a:lstStyle/>
          <a:p>
            <a:fld id="{37E1343D-6CDE-7445-9BFA-5326EB8C3906}" type="slidenum">
              <a:rPr lang="en-US" smtClean="0"/>
              <a:t>12</a:t>
            </a:fld>
            <a:endParaRPr lang="en-US"/>
          </a:p>
        </p:txBody>
      </p:sp>
    </p:spTree>
    <p:extLst>
      <p:ext uri="{BB962C8B-B14F-4D97-AF65-F5344CB8AC3E}">
        <p14:creationId xmlns:p14="http://schemas.microsoft.com/office/powerpoint/2010/main" val="3101470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atin typeface="Bank Gothic" charset="0"/>
                <a:ea typeface="Bank Gothic" charset="0"/>
                <a:cs typeface="Bank Gothic"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rgbClr val="4E5C20"/>
                </a:solidFill>
                <a:latin typeface="Arial Narrow" charset="0"/>
                <a:ea typeface="Arial Narrow" charset="0"/>
                <a:cs typeface="Arial Narrow"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6ADA6256-1D02-0F45-8679-6C2BA8888FAB}" type="datetimeFigureOut">
              <a:rPr lang="en-US" smtClean="0"/>
              <a:t>5/6/19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0DF26-63EB-7248-A298-AC34C06E626C}" type="slidenum">
              <a:rPr lang="en-US" smtClean="0"/>
              <a:t>‹#›</a:t>
            </a:fld>
            <a:endParaRPr lang="en-US"/>
          </a:p>
        </p:txBody>
      </p:sp>
    </p:spTree>
    <p:extLst>
      <p:ext uri="{BB962C8B-B14F-4D97-AF65-F5344CB8AC3E}">
        <p14:creationId xmlns:p14="http://schemas.microsoft.com/office/powerpoint/2010/main" val="109960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vert270"/>
          <a:lstStyle>
            <a:lvl1pPr algn="l">
              <a:defRPr>
                <a:solidFill>
                  <a:srgbClr val="4E5C20"/>
                </a:solidFill>
                <a:latin typeface="Arial Narrow" charset="0"/>
                <a:ea typeface="Arial Narrow" charset="0"/>
                <a:cs typeface="Arial Narrow" charset="0"/>
              </a:defRPr>
            </a:lvl1pPr>
            <a:lvl2pPr algn="l">
              <a:defRPr>
                <a:solidFill>
                  <a:srgbClr val="4E5C20"/>
                </a:solidFill>
                <a:latin typeface="Arial Narrow" charset="0"/>
                <a:ea typeface="Arial Narrow" charset="0"/>
                <a:cs typeface="Arial Narrow" charset="0"/>
              </a:defRPr>
            </a:lvl2pPr>
            <a:lvl3pPr algn="l">
              <a:defRPr>
                <a:solidFill>
                  <a:srgbClr val="4E5C20"/>
                </a:solidFill>
                <a:latin typeface="Arial Narrow" charset="0"/>
                <a:ea typeface="Arial Narrow" charset="0"/>
                <a:cs typeface="Arial Narrow" charset="0"/>
              </a:defRPr>
            </a:lvl3pPr>
            <a:lvl4pPr algn="l">
              <a:defRPr>
                <a:solidFill>
                  <a:srgbClr val="4E5C20"/>
                </a:solidFill>
                <a:latin typeface="Arial Narrow" charset="0"/>
                <a:ea typeface="Arial Narrow" charset="0"/>
                <a:cs typeface="Arial Narrow" charset="0"/>
              </a:defRPr>
            </a:lvl4pPr>
            <a:lvl5pPr algn="l">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err="1"/>
              <a:t>xaThird</a:t>
            </a:r>
            <a:r>
              <a:rPr lang="en-US" dirty="0"/>
              <a:t>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t>5/6/19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0DF26-63EB-7248-A298-AC34C06E626C}" type="slidenum">
              <a:rPr lang="en-US" smtClean="0"/>
              <a:t>‹#›</a:t>
            </a:fld>
            <a:endParaRPr lang="en-US"/>
          </a:p>
        </p:txBody>
      </p:sp>
    </p:spTree>
    <p:extLst>
      <p:ext uri="{BB962C8B-B14F-4D97-AF65-F5344CB8AC3E}">
        <p14:creationId xmlns:p14="http://schemas.microsoft.com/office/powerpoint/2010/main" val="1563786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8650" y="365125"/>
            <a:ext cx="1971675" cy="5811838"/>
          </a:xfrm>
        </p:spPr>
        <p:txBody>
          <a:bodyPr vert="vert270"/>
          <a:lstStyle>
            <a:lvl1pPr>
              <a:defRPr>
                <a:latin typeface="Bank Gothic" charset="0"/>
                <a:ea typeface="Bank Gothic" charset="0"/>
                <a:cs typeface="Bank Gothic" charset="0"/>
              </a:defRPr>
            </a:lvl1pPr>
          </a:lstStyle>
          <a:p>
            <a:r>
              <a:rPr lang="en-US" dirty="0"/>
              <a:t>Click to edit Master title style</a:t>
            </a:r>
          </a:p>
        </p:txBody>
      </p:sp>
      <p:sp>
        <p:nvSpPr>
          <p:cNvPr id="3" name="Vertical Text Placeholder 2"/>
          <p:cNvSpPr>
            <a:spLocks noGrp="1"/>
          </p:cNvSpPr>
          <p:nvPr>
            <p:ph type="body" orient="vert" idx="1"/>
          </p:nvPr>
        </p:nvSpPr>
        <p:spPr>
          <a:xfrm>
            <a:off x="2801834" y="365125"/>
            <a:ext cx="5800725" cy="5811838"/>
          </a:xfrm>
        </p:spPr>
        <p:txBody>
          <a:bodyPr vert="vert270"/>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t>5/6/19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0DF26-63EB-7248-A298-AC34C06E626C}" type="slidenum">
              <a:rPr lang="en-US" smtClean="0"/>
              <a:t>‹#›</a:t>
            </a:fld>
            <a:endParaRPr lang="en-US"/>
          </a:p>
        </p:txBody>
      </p:sp>
    </p:spTree>
    <p:extLst>
      <p:ext uri="{BB962C8B-B14F-4D97-AF65-F5344CB8AC3E}">
        <p14:creationId xmlns:p14="http://schemas.microsoft.com/office/powerpoint/2010/main" val="1430296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atin typeface="Bank Gothic" charset="0"/>
                <a:ea typeface="Bank Gothic" charset="0"/>
                <a:cs typeface="Bank Gothic"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rgbClr val="4E5C20"/>
                </a:solidFill>
                <a:latin typeface="Arial Narrow" charset="0"/>
                <a:ea typeface="Arial Narrow" charset="0"/>
                <a:cs typeface="Arial Narrow"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495275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586357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Bank Gothic" charset="0"/>
                <a:ea typeface="Bank Gothic" charset="0"/>
                <a:cs typeface="Bank Gothic"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4E5C20"/>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668472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6" name="Footer Placeholder 5"/>
          <p:cNvSpPr>
            <a:spLocks noGrp="1"/>
          </p:cNvSpPr>
          <p:nvPr>
            <p:ph type="ftr" sz="quarter" idx="11"/>
          </p:nvPr>
        </p:nvSpPr>
        <p:spPr/>
        <p:txBody>
          <a:bodyPr/>
          <a:lstStyle/>
          <a:p>
            <a:endParaRPr lang="en-US">
              <a:solidFill>
                <a:srgbClr val="034B8D">
                  <a:tint val="75000"/>
                </a:srgbClr>
              </a:solidFill>
            </a:endParaRPr>
          </a:p>
        </p:txBody>
      </p:sp>
      <p:sp>
        <p:nvSpPr>
          <p:cNvPr id="7" name="Slide Number Placeholder 6"/>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74666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rgbClr val="4E5C20"/>
                </a:solidFill>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rgbClr val="4E5C20"/>
                </a:solidFill>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8" name="Footer Placeholder 7"/>
          <p:cNvSpPr>
            <a:spLocks noGrp="1"/>
          </p:cNvSpPr>
          <p:nvPr>
            <p:ph type="ftr" sz="quarter" idx="11"/>
          </p:nvPr>
        </p:nvSpPr>
        <p:spPr/>
        <p:txBody>
          <a:bodyPr/>
          <a:lstStyle/>
          <a:p>
            <a:endParaRPr lang="en-US">
              <a:solidFill>
                <a:srgbClr val="034B8D">
                  <a:tint val="75000"/>
                </a:srgbClr>
              </a:solidFill>
            </a:endParaRPr>
          </a:p>
        </p:txBody>
      </p:sp>
      <p:sp>
        <p:nvSpPr>
          <p:cNvPr id="9" name="Slide Number Placeholder 8"/>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1934279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4" name="Footer Placeholder 3"/>
          <p:cNvSpPr>
            <a:spLocks noGrp="1"/>
          </p:cNvSpPr>
          <p:nvPr>
            <p:ph type="ftr" sz="quarter" idx="11"/>
          </p:nvPr>
        </p:nvSpPr>
        <p:spPr/>
        <p:txBody>
          <a:bodyPr/>
          <a:lstStyle/>
          <a:p>
            <a:endParaRPr lang="en-US">
              <a:solidFill>
                <a:srgbClr val="034B8D">
                  <a:tint val="75000"/>
                </a:srgbClr>
              </a:solidFill>
            </a:endParaRPr>
          </a:p>
        </p:txBody>
      </p:sp>
      <p:sp>
        <p:nvSpPr>
          <p:cNvPr id="5" name="Slide Number Placeholder 4"/>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781472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3" name="Footer Placeholder 2"/>
          <p:cNvSpPr>
            <a:spLocks noGrp="1"/>
          </p:cNvSpPr>
          <p:nvPr>
            <p:ph type="ftr" sz="quarter" idx="11"/>
          </p:nvPr>
        </p:nvSpPr>
        <p:spPr/>
        <p:txBody>
          <a:bodyPr/>
          <a:lstStyle/>
          <a:p>
            <a:endParaRPr lang="en-US">
              <a:solidFill>
                <a:srgbClr val="034B8D">
                  <a:tint val="75000"/>
                </a:srgbClr>
              </a:solidFill>
            </a:endParaRPr>
          </a:p>
        </p:txBody>
      </p:sp>
      <p:sp>
        <p:nvSpPr>
          <p:cNvPr id="4" name="Slide Number Placeholder 3"/>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2804663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solidFill>
                  <a:srgbClr val="4E5C20"/>
                </a:solidFill>
                <a:latin typeface="Arial Narrow" charset="0"/>
                <a:ea typeface="Arial Narrow" charset="0"/>
                <a:cs typeface="Arial Narrow" charset="0"/>
              </a:defRPr>
            </a:lvl1pPr>
            <a:lvl2pPr>
              <a:defRPr sz="2800">
                <a:solidFill>
                  <a:srgbClr val="4E5C20"/>
                </a:solidFill>
                <a:latin typeface="Arial Narrow" charset="0"/>
                <a:ea typeface="Arial Narrow" charset="0"/>
                <a:cs typeface="Arial Narrow" charset="0"/>
              </a:defRPr>
            </a:lvl2pPr>
            <a:lvl3pPr>
              <a:defRPr sz="2400">
                <a:solidFill>
                  <a:srgbClr val="4E5C20"/>
                </a:solidFill>
                <a:latin typeface="Arial Narrow" charset="0"/>
                <a:ea typeface="Arial Narrow" charset="0"/>
                <a:cs typeface="Arial Narrow" charset="0"/>
              </a:defRPr>
            </a:lvl3pPr>
            <a:lvl4pPr>
              <a:defRPr sz="2000">
                <a:solidFill>
                  <a:srgbClr val="4E5C20"/>
                </a:solidFill>
                <a:latin typeface="Arial Narrow" charset="0"/>
                <a:ea typeface="Arial Narrow" charset="0"/>
                <a:cs typeface="Arial Narrow" charset="0"/>
              </a:defRPr>
            </a:lvl4pPr>
            <a:lvl5pPr>
              <a:defRPr sz="2000">
                <a:solidFill>
                  <a:srgbClr val="4E5C20"/>
                </a:solidFill>
                <a:latin typeface="Arial Narrow" charset="0"/>
                <a:ea typeface="Arial Narrow" charset="0"/>
                <a:cs typeface="Arial Narrow"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rgbClr val="4E5C20"/>
                </a:solidFill>
                <a:latin typeface="Arial Narrow" charset="0"/>
                <a:ea typeface="Arial Narrow" charset="0"/>
                <a:cs typeface="Arial Narrow"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6" name="Footer Placeholder 5"/>
          <p:cNvSpPr>
            <a:spLocks noGrp="1"/>
          </p:cNvSpPr>
          <p:nvPr>
            <p:ph type="ftr" sz="quarter" idx="11"/>
          </p:nvPr>
        </p:nvSpPr>
        <p:spPr/>
        <p:txBody>
          <a:bodyPr/>
          <a:lstStyle/>
          <a:p>
            <a:endParaRPr lang="en-US">
              <a:solidFill>
                <a:srgbClr val="034B8D">
                  <a:tint val="75000"/>
                </a:srgbClr>
              </a:solidFill>
            </a:endParaRPr>
          </a:p>
        </p:txBody>
      </p:sp>
      <p:sp>
        <p:nvSpPr>
          <p:cNvPr id="7" name="Slide Number Placeholder 6"/>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1099812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t>5/6/19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0DF26-63EB-7248-A298-AC34C06E626C}" type="slidenum">
              <a:rPr lang="en-US" smtClean="0"/>
              <a:t>‹#›</a:t>
            </a:fld>
            <a:endParaRPr lang="en-US"/>
          </a:p>
        </p:txBody>
      </p:sp>
    </p:spTree>
    <p:extLst>
      <p:ext uri="{BB962C8B-B14F-4D97-AF65-F5344CB8AC3E}">
        <p14:creationId xmlns:p14="http://schemas.microsoft.com/office/powerpoint/2010/main" val="1025860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Bank Gothic" charset="0"/>
                <a:ea typeface="Bank Gothic" charset="0"/>
                <a:cs typeface="Bank Gothic" charset="0"/>
              </a:defRPr>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solidFill>
                  <a:srgbClr val="4E5C20"/>
                </a:solidFill>
                <a:latin typeface="Arial Narrow" charset="0"/>
                <a:ea typeface="Arial Narrow" charset="0"/>
                <a:cs typeface="Arial Narrow"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rgbClr val="4E5C20"/>
                </a:solidFill>
                <a:latin typeface="Arial Narrow" charset="0"/>
                <a:ea typeface="Arial Narrow" charset="0"/>
                <a:cs typeface="Arial Narrow"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6" name="Footer Placeholder 5"/>
          <p:cNvSpPr>
            <a:spLocks noGrp="1"/>
          </p:cNvSpPr>
          <p:nvPr>
            <p:ph type="ftr" sz="quarter" idx="11"/>
          </p:nvPr>
        </p:nvSpPr>
        <p:spPr/>
        <p:txBody>
          <a:bodyPr/>
          <a:lstStyle/>
          <a:p>
            <a:endParaRPr lang="en-US">
              <a:solidFill>
                <a:srgbClr val="034B8D">
                  <a:tint val="75000"/>
                </a:srgbClr>
              </a:solidFill>
            </a:endParaRPr>
          </a:p>
        </p:txBody>
      </p:sp>
      <p:sp>
        <p:nvSpPr>
          <p:cNvPr id="7" name="Slide Number Placeholder 6"/>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149603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vert270"/>
          <a:lstStyle>
            <a:lvl1pPr algn="l">
              <a:defRPr>
                <a:solidFill>
                  <a:srgbClr val="4E5C20"/>
                </a:solidFill>
                <a:latin typeface="Arial Narrow" charset="0"/>
                <a:ea typeface="Arial Narrow" charset="0"/>
                <a:cs typeface="Arial Narrow" charset="0"/>
              </a:defRPr>
            </a:lvl1pPr>
            <a:lvl2pPr algn="l">
              <a:defRPr>
                <a:solidFill>
                  <a:srgbClr val="4E5C20"/>
                </a:solidFill>
                <a:latin typeface="Arial Narrow" charset="0"/>
                <a:ea typeface="Arial Narrow" charset="0"/>
                <a:cs typeface="Arial Narrow" charset="0"/>
              </a:defRPr>
            </a:lvl2pPr>
            <a:lvl3pPr algn="l">
              <a:defRPr>
                <a:solidFill>
                  <a:srgbClr val="4E5C20"/>
                </a:solidFill>
                <a:latin typeface="Arial Narrow" charset="0"/>
                <a:ea typeface="Arial Narrow" charset="0"/>
                <a:cs typeface="Arial Narrow" charset="0"/>
              </a:defRPr>
            </a:lvl3pPr>
            <a:lvl4pPr algn="l">
              <a:defRPr>
                <a:solidFill>
                  <a:srgbClr val="4E5C20"/>
                </a:solidFill>
                <a:latin typeface="Arial Narrow" charset="0"/>
                <a:ea typeface="Arial Narrow" charset="0"/>
                <a:cs typeface="Arial Narrow" charset="0"/>
              </a:defRPr>
            </a:lvl4pPr>
            <a:lvl5pPr algn="l">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err="1"/>
              <a:t>xaThird</a:t>
            </a:r>
            <a:r>
              <a:rPr lang="en-US" dirty="0"/>
              <a:t>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309359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8650" y="365125"/>
            <a:ext cx="1971675" cy="5811838"/>
          </a:xfrm>
        </p:spPr>
        <p:txBody>
          <a:bodyPr vert="vert270"/>
          <a:lstStyle>
            <a:lvl1pPr>
              <a:defRPr>
                <a:latin typeface="Bank Gothic" charset="0"/>
                <a:ea typeface="Bank Gothic" charset="0"/>
                <a:cs typeface="Bank Gothic" charset="0"/>
              </a:defRPr>
            </a:lvl1pPr>
          </a:lstStyle>
          <a:p>
            <a:r>
              <a:rPr lang="en-US" dirty="0"/>
              <a:t>Click to edit Master title style</a:t>
            </a:r>
          </a:p>
        </p:txBody>
      </p:sp>
      <p:sp>
        <p:nvSpPr>
          <p:cNvPr id="3" name="Vertical Text Placeholder 2"/>
          <p:cNvSpPr>
            <a:spLocks noGrp="1"/>
          </p:cNvSpPr>
          <p:nvPr>
            <p:ph type="body" orient="vert" idx="1"/>
          </p:nvPr>
        </p:nvSpPr>
        <p:spPr>
          <a:xfrm>
            <a:off x="2801834" y="365125"/>
            <a:ext cx="5800725" cy="5811838"/>
          </a:xfrm>
        </p:spPr>
        <p:txBody>
          <a:bodyPr vert="vert270"/>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1953981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atin typeface="Bank Gothic" charset="0"/>
                <a:ea typeface="Bank Gothic" charset="0"/>
                <a:cs typeface="Bank Gothic" charset="0"/>
              </a:defRPr>
            </a:lvl1pPr>
          </a:lstStyle>
          <a:p>
            <a:r>
              <a:rPr lang="en-US" dirty="0"/>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solidFill>
                  <a:srgbClr val="4E5C20"/>
                </a:solidFill>
                <a:latin typeface="Arial Narrow" charset="0"/>
                <a:ea typeface="Arial Narrow" charset="0"/>
                <a:cs typeface="Arial Narrow"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505499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2527597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atin typeface="Bank Gothic" charset="0"/>
                <a:ea typeface="Bank Gothic" charset="0"/>
                <a:cs typeface="Bank Gothic" charset="0"/>
              </a:defRPr>
            </a:lvl1pPr>
          </a:lstStyle>
          <a:p>
            <a:r>
              <a:rPr lang="en-US" dirty="0"/>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rgbClr val="4E5C20"/>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4124568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9"/>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9"/>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6" name="Footer Placeholder 5"/>
          <p:cNvSpPr>
            <a:spLocks noGrp="1"/>
          </p:cNvSpPr>
          <p:nvPr>
            <p:ph type="ftr" sz="quarter" idx="11"/>
          </p:nvPr>
        </p:nvSpPr>
        <p:spPr/>
        <p:txBody>
          <a:bodyPr/>
          <a:lstStyle/>
          <a:p>
            <a:endParaRPr lang="en-US">
              <a:solidFill>
                <a:srgbClr val="034B8D">
                  <a:tint val="75000"/>
                </a:srgbClr>
              </a:solidFill>
            </a:endParaRPr>
          </a:p>
        </p:txBody>
      </p:sp>
      <p:sp>
        <p:nvSpPr>
          <p:cNvPr id="7" name="Slide Number Placeholder 6"/>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1434713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rgbClr val="4E5C20"/>
                </a:solidFill>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solidFill>
                  <a:srgbClr val="4E5C20"/>
                </a:solidFill>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7" y="2505075"/>
            <a:ext cx="3887391" cy="368458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8" name="Footer Placeholder 7"/>
          <p:cNvSpPr>
            <a:spLocks noGrp="1"/>
          </p:cNvSpPr>
          <p:nvPr>
            <p:ph type="ftr" sz="quarter" idx="11"/>
          </p:nvPr>
        </p:nvSpPr>
        <p:spPr/>
        <p:txBody>
          <a:bodyPr/>
          <a:lstStyle/>
          <a:p>
            <a:endParaRPr lang="en-US">
              <a:solidFill>
                <a:srgbClr val="034B8D">
                  <a:tint val="75000"/>
                </a:srgbClr>
              </a:solidFill>
            </a:endParaRPr>
          </a:p>
        </p:txBody>
      </p:sp>
      <p:sp>
        <p:nvSpPr>
          <p:cNvPr id="9" name="Slide Number Placeholder 8"/>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668949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4" name="Footer Placeholder 3"/>
          <p:cNvSpPr>
            <a:spLocks noGrp="1"/>
          </p:cNvSpPr>
          <p:nvPr>
            <p:ph type="ftr" sz="quarter" idx="11"/>
          </p:nvPr>
        </p:nvSpPr>
        <p:spPr/>
        <p:txBody>
          <a:bodyPr/>
          <a:lstStyle/>
          <a:p>
            <a:endParaRPr lang="en-US">
              <a:solidFill>
                <a:srgbClr val="034B8D">
                  <a:tint val="75000"/>
                </a:srgbClr>
              </a:solidFill>
            </a:endParaRPr>
          </a:p>
        </p:txBody>
      </p:sp>
      <p:sp>
        <p:nvSpPr>
          <p:cNvPr id="5" name="Slide Number Placeholder 4"/>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497272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3" name="Footer Placeholder 2"/>
          <p:cNvSpPr>
            <a:spLocks noGrp="1"/>
          </p:cNvSpPr>
          <p:nvPr>
            <p:ph type="ftr" sz="quarter" idx="11"/>
          </p:nvPr>
        </p:nvSpPr>
        <p:spPr/>
        <p:txBody>
          <a:bodyPr/>
          <a:lstStyle/>
          <a:p>
            <a:endParaRPr lang="en-US">
              <a:solidFill>
                <a:srgbClr val="034B8D">
                  <a:tint val="75000"/>
                </a:srgbClr>
              </a:solidFill>
            </a:endParaRPr>
          </a:p>
        </p:txBody>
      </p:sp>
      <p:sp>
        <p:nvSpPr>
          <p:cNvPr id="4" name="Slide Number Placeholder 3"/>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4248371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Bank Gothic" charset="0"/>
                <a:ea typeface="Bank Gothic" charset="0"/>
                <a:cs typeface="Bank Gothic"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4E5C20"/>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ADA6256-1D02-0F45-8679-6C2BA8888FAB}" type="datetimeFigureOut">
              <a:rPr lang="en-US" smtClean="0"/>
              <a:t>5/6/19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0DF26-63EB-7248-A298-AC34C06E626C}" type="slidenum">
              <a:rPr lang="en-US" smtClean="0"/>
              <a:t>‹#›</a:t>
            </a:fld>
            <a:endParaRPr lang="en-US"/>
          </a:p>
        </p:txBody>
      </p:sp>
    </p:spTree>
    <p:extLst>
      <p:ext uri="{BB962C8B-B14F-4D97-AF65-F5344CB8AC3E}">
        <p14:creationId xmlns:p14="http://schemas.microsoft.com/office/powerpoint/2010/main" val="203310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idx="1"/>
          </p:nvPr>
        </p:nvSpPr>
        <p:spPr>
          <a:xfrm>
            <a:off x="3887391" y="987432"/>
            <a:ext cx="4629150" cy="4873625"/>
          </a:xfrm>
        </p:spPr>
        <p:txBody>
          <a:bodyPr/>
          <a:lstStyle>
            <a:lvl1pPr>
              <a:defRPr sz="3200">
                <a:solidFill>
                  <a:srgbClr val="4E5C20"/>
                </a:solidFill>
                <a:latin typeface="Arial Narrow" charset="0"/>
                <a:ea typeface="Arial Narrow" charset="0"/>
                <a:cs typeface="Arial Narrow" charset="0"/>
              </a:defRPr>
            </a:lvl1pPr>
            <a:lvl2pPr>
              <a:defRPr sz="2800">
                <a:solidFill>
                  <a:srgbClr val="4E5C20"/>
                </a:solidFill>
                <a:latin typeface="Arial Narrow" charset="0"/>
                <a:ea typeface="Arial Narrow" charset="0"/>
                <a:cs typeface="Arial Narrow" charset="0"/>
              </a:defRPr>
            </a:lvl2pPr>
            <a:lvl3pPr>
              <a:defRPr sz="2400">
                <a:solidFill>
                  <a:srgbClr val="4E5C20"/>
                </a:solidFill>
                <a:latin typeface="Arial Narrow" charset="0"/>
                <a:ea typeface="Arial Narrow" charset="0"/>
                <a:cs typeface="Arial Narrow" charset="0"/>
              </a:defRPr>
            </a:lvl3pPr>
            <a:lvl4pPr>
              <a:defRPr sz="2000">
                <a:solidFill>
                  <a:srgbClr val="4E5C20"/>
                </a:solidFill>
                <a:latin typeface="Arial Narrow" charset="0"/>
                <a:ea typeface="Arial Narrow" charset="0"/>
                <a:cs typeface="Arial Narrow" charset="0"/>
              </a:defRPr>
            </a:lvl4pPr>
            <a:lvl5pPr>
              <a:defRPr sz="2000">
                <a:solidFill>
                  <a:srgbClr val="4E5C20"/>
                </a:solidFill>
                <a:latin typeface="Arial Narrow" charset="0"/>
                <a:ea typeface="Arial Narrow" charset="0"/>
                <a:cs typeface="Arial Narrow"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solidFill>
                  <a:srgbClr val="4E5C20"/>
                </a:solidFill>
                <a:latin typeface="Arial Narrow" charset="0"/>
                <a:ea typeface="Arial Narrow" charset="0"/>
                <a:cs typeface="Arial Narrow"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6" name="Footer Placeholder 5"/>
          <p:cNvSpPr>
            <a:spLocks noGrp="1"/>
          </p:cNvSpPr>
          <p:nvPr>
            <p:ph type="ftr" sz="quarter" idx="11"/>
          </p:nvPr>
        </p:nvSpPr>
        <p:spPr/>
        <p:txBody>
          <a:bodyPr/>
          <a:lstStyle/>
          <a:p>
            <a:endParaRPr lang="en-US">
              <a:solidFill>
                <a:srgbClr val="034B8D">
                  <a:tint val="75000"/>
                </a:srgbClr>
              </a:solidFill>
            </a:endParaRPr>
          </a:p>
        </p:txBody>
      </p:sp>
      <p:sp>
        <p:nvSpPr>
          <p:cNvPr id="7" name="Slide Number Placeholder 6"/>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2120239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Bank Gothic" charset="0"/>
                <a:ea typeface="Bank Gothic" charset="0"/>
                <a:cs typeface="Bank Gothic" charset="0"/>
              </a:defRPr>
            </a:lvl1pPr>
          </a:lstStyle>
          <a:p>
            <a:r>
              <a:rPr lang="en-US" dirty="0"/>
              <a:t>Click to edit Master title style</a:t>
            </a:r>
          </a:p>
        </p:txBody>
      </p:sp>
      <p:sp>
        <p:nvSpPr>
          <p:cNvPr id="3" name="Picture Placeholder 2"/>
          <p:cNvSpPr>
            <a:spLocks noGrp="1" noChangeAspect="1"/>
          </p:cNvSpPr>
          <p:nvPr>
            <p:ph type="pic" idx="1"/>
          </p:nvPr>
        </p:nvSpPr>
        <p:spPr>
          <a:xfrm>
            <a:off x="3887391" y="987432"/>
            <a:ext cx="4629150" cy="4873625"/>
          </a:xfrm>
        </p:spPr>
        <p:txBody>
          <a:bodyPr anchor="t"/>
          <a:lstStyle>
            <a:lvl1pPr marL="0" indent="0">
              <a:buNone/>
              <a:defRPr sz="3200">
                <a:solidFill>
                  <a:srgbClr val="4E5C20"/>
                </a:solidFill>
                <a:latin typeface="Arial Narrow" charset="0"/>
                <a:ea typeface="Arial Narrow" charset="0"/>
                <a:cs typeface="Arial Narrow"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solidFill>
                  <a:srgbClr val="4E5C20"/>
                </a:solidFill>
                <a:latin typeface="Arial Narrow" charset="0"/>
                <a:ea typeface="Arial Narrow" charset="0"/>
                <a:cs typeface="Arial Narrow"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6" name="Footer Placeholder 5"/>
          <p:cNvSpPr>
            <a:spLocks noGrp="1"/>
          </p:cNvSpPr>
          <p:nvPr>
            <p:ph type="ftr" sz="quarter" idx="11"/>
          </p:nvPr>
        </p:nvSpPr>
        <p:spPr/>
        <p:txBody>
          <a:bodyPr/>
          <a:lstStyle/>
          <a:p>
            <a:endParaRPr lang="en-US">
              <a:solidFill>
                <a:srgbClr val="034B8D">
                  <a:tint val="75000"/>
                </a:srgbClr>
              </a:solidFill>
            </a:endParaRPr>
          </a:p>
        </p:txBody>
      </p:sp>
      <p:sp>
        <p:nvSpPr>
          <p:cNvPr id="7" name="Slide Number Placeholder 6"/>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932270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vert270"/>
          <a:lstStyle>
            <a:lvl1pPr algn="l">
              <a:defRPr>
                <a:solidFill>
                  <a:srgbClr val="4E5C20"/>
                </a:solidFill>
                <a:latin typeface="Arial Narrow" charset="0"/>
                <a:ea typeface="Arial Narrow" charset="0"/>
                <a:cs typeface="Arial Narrow" charset="0"/>
              </a:defRPr>
            </a:lvl1pPr>
            <a:lvl2pPr algn="l">
              <a:defRPr>
                <a:solidFill>
                  <a:srgbClr val="4E5C20"/>
                </a:solidFill>
                <a:latin typeface="Arial Narrow" charset="0"/>
                <a:ea typeface="Arial Narrow" charset="0"/>
                <a:cs typeface="Arial Narrow" charset="0"/>
              </a:defRPr>
            </a:lvl2pPr>
            <a:lvl3pPr algn="l">
              <a:defRPr>
                <a:solidFill>
                  <a:srgbClr val="4E5C20"/>
                </a:solidFill>
                <a:latin typeface="Arial Narrow" charset="0"/>
                <a:ea typeface="Arial Narrow" charset="0"/>
                <a:cs typeface="Arial Narrow" charset="0"/>
              </a:defRPr>
            </a:lvl3pPr>
            <a:lvl4pPr algn="l">
              <a:defRPr>
                <a:solidFill>
                  <a:srgbClr val="4E5C20"/>
                </a:solidFill>
                <a:latin typeface="Arial Narrow" charset="0"/>
                <a:ea typeface="Arial Narrow" charset="0"/>
                <a:cs typeface="Arial Narrow" charset="0"/>
              </a:defRPr>
            </a:lvl4pPr>
            <a:lvl5pPr algn="l">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err="1"/>
              <a:t>xaThird</a:t>
            </a:r>
            <a:r>
              <a:rPr lang="en-US" dirty="0"/>
              <a:t>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4137139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8658" y="365130"/>
            <a:ext cx="1971675" cy="5811839"/>
          </a:xfrm>
        </p:spPr>
        <p:txBody>
          <a:bodyPr vert="vert270"/>
          <a:lstStyle>
            <a:lvl1pPr>
              <a:defRPr>
                <a:latin typeface="Bank Gothic" charset="0"/>
                <a:ea typeface="Bank Gothic" charset="0"/>
                <a:cs typeface="Bank Gothic" charset="0"/>
              </a:defRPr>
            </a:lvl1pPr>
          </a:lstStyle>
          <a:p>
            <a:r>
              <a:rPr lang="en-US" dirty="0"/>
              <a:t>Click to edit Master title style</a:t>
            </a:r>
          </a:p>
        </p:txBody>
      </p:sp>
      <p:sp>
        <p:nvSpPr>
          <p:cNvPr id="3" name="Vertical Text Placeholder 2"/>
          <p:cNvSpPr>
            <a:spLocks noGrp="1"/>
          </p:cNvSpPr>
          <p:nvPr>
            <p:ph type="body" orient="vert" idx="1"/>
          </p:nvPr>
        </p:nvSpPr>
        <p:spPr>
          <a:xfrm>
            <a:off x="2801839" y="365130"/>
            <a:ext cx="5800725" cy="5811839"/>
          </a:xfrm>
        </p:spPr>
        <p:txBody>
          <a:bodyPr vert="vert270"/>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445190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8" name="Footer Placeholder 1"/>
          <p:cNvSpPr>
            <a:spLocks noGrp="1"/>
          </p:cNvSpPr>
          <p:nvPr>
            <p:ph type="ftr" sz="quarter" idx="3"/>
          </p:nvPr>
        </p:nvSpPr>
        <p:spPr>
          <a:xfrm>
            <a:off x="441153" y="6182568"/>
            <a:ext cx="8366526" cy="365125"/>
          </a:xfrm>
          <a:prstGeom prst="rect">
            <a:avLst/>
          </a:prstGeom>
        </p:spPr>
        <p:txBody>
          <a:bodyPr/>
          <a:lstStyle>
            <a:lvl1pPr>
              <a:defRPr sz="1500"/>
            </a:lvl1pPr>
          </a:lstStyle>
          <a:p>
            <a:pPr algn="r"/>
            <a:r>
              <a:rPr lang="de-DE" dirty="0">
                <a:solidFill>
                  <a:srgbClr val="034B8D">
                    <a:lumMod val="50000"/>
                    <a:lumOff val="50000"/>
                  </a:srgbClr>
                </a:solidFill>
              </a:rPr>
              <a:t>The National Mining </a:t>
            </a:r>
            <a:r>
              <a:rPr lang="de-DE" dirty="0" err="1">
                <a:solidFill>
                  <a:srgbClr val="034B8D">
                    <a:lumMod val="50000"/>
                    <a:lumOff val="50000"/>
                  </a:srgbClr>
                </a:solidFill>
              </a:rPr>
              <a:t>Association</a:t>
            </a:r>
            <a:r>
              <a:rPr lang="de-DE" dirty="0">
                <a:solidFill>
                  <a:srgbClr val="034B8D">
                    <a:lumMod val="50000"/>
                    <a:lumOff val="50000"/>
                  </a:srgbClr>
                </a:solidFill>
              </a:rPr>
              <a:t> | Mining 2017 </a:t>
            </a:r>
            <a:r>
              <a:rPr lang="de-DE" dirty="0" err="1">
                <a:solidFill>
                  <a:srgbClr val="034B8D">
                    <a:lumMod val="50000"/>
                    <a:lumOff val="50000"/>
                  </a:srgbClr>
                </a:solidFill>
              </a:rPr>
              <a:t>Industry</a:t>
            </a:r>
            <a:r>
              <a:rPr lang="de-DE" dirty="0">
                <a:solidFill>
                  <a:srgbClr val="034B8D">
                    <a:lumMod val="50000"/>
                    <a:lumOff val="50000"/>
                  </a:srgbClr>
                </a:solidFill>
              </a:rPr>
              <a:t> </a:t>
            </a:r>
            <a:r>
              <a:rPr lang="de-DE" dirty="0" err="1">
                <a:solidFill>
                  <a:srgbClr val="034B8D">
                    <a:lumMod val="50000"/>
                    <a:lumOff val="50000"/>
                  </a:srgbClr>
                </a:solidFill>
              </a:rPr>
              <a:t>Overview</a:t>
            </a:r>
            <a:r>
              <a:rPr lang="de-DE" dirty="0">
                <a:solidFill>
                  <a:srgbClr val="034B8D">
                    <a:lumMod val="50000"/>
                    <a:lumOff val="50000"/>
                  </a:srgbClr>
                </a:solidFill>
              </a:rPr>
              <a:t> | </a:t>
            </a:r>
            <a:fld id="{08ECA5DB-7D9D-4D66-9A15-515CE9E62021}" type="slidenum">
              <a:rPr lang="de-DE" smtClean="0">
                <a:solidFill>
                  <a:srgbClr val="034B8D">
                    <a:lumMod val="50000"/>
                    <a:lumOff val="50000"/>
                  </a:srgbClr>
                </a:solidFill>
              </a:rPr>
              <a:pPr algn="r"/>
              <a:t>‹#›</a:t>
            </a:fld>
            <a:endParaRPr lang="de-DE" dirty="0">
              <a:solidFill>
                <a:srgbClr val="034B8D">
                  <a:lumMod val="50000"/>
                  <a:lumOff val="50000"/>
                </a:srgbClr>
              </a:solidFill>
            </a:endParaRPr>
          </a:p>
        </p:txBody>
      </p:sp>
    </p:spTree>
    <p:extLst>
      <p:ext uri="{BB962C8B-B14F-4D97-AF65-F5344CB8AC3E}">
        <p14:creationId xmlns:p14="http://schemas.microsoft.com/office/powerpoint/2010/main" val="2972813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atin typeface="Bank Gothic" charset="0"/>
                <a:ea typeface="Bank Gothic" charset="0"/>
                <a:cs typeface="Bank Gothic"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rgbClr val="4E5C20"/>
                </a:solidFill>
                <a:latin typeface="Arial Narrow" charset="0"/>
                <a:ea typeface="Arial Narrow" charset="0"/>
                <a:cs typeface="Arial Narrow"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2206739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2695679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Bank Gothic" charset="0"/>
                <a:ea typeface="Bank Gothic" charset="0"/>
                <a:cs typeface="Bank Gothic"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4E5C20"/>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14757602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6" name="Footer Placeholder 5"/>
          <p:cNvSpPr>
            <a:spLocks noGrp="1"/>
          </p:cNvSpPr>
          <p:nvPr>
            <p:ph type="ftr" sz="quarter" idx="11"/>
          </p:nvPr>
        </p:nvSpPr>
        <p:spPr/>
        <p:txBody>
          <a:bodyPr/>
          <a:lstStyle/>
          <a:p>
            <a:endParaRPr lang="en-US">
              <a:solidFill>
                <a:srgbClr val="034B8D">
                  <a:tint val="75000"/>
                </a:srgbClr>
              </a:solidFill>
            </a:endParaRPr>
          </a:p>
        </p:txBody>
      </p:sp>
      <p:sp>
        <p:nvSpPr>
          <p:cNvPr id="7" name="Slide Number Placeholder 6"/>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498986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rgbClr val="4E5C20"/>
                </a:solidFill>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rgbClr val="4E5C20"/>
                </a:solidFill>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8" name="Footer Placeholder 7"/>
          <p:cNvSpPr>
            <a:spLocks noGrp="1"/>
          </p:cNvSpPr>
          <p:nvPr>
            <p:ph type="ftr" sz="quarter" idx="11"/>
          </p:nvPr>
        </p:nvSpPr>
        <p:spPr/>
        <p:txBody>
          <a:bodyPr/>
          <a:lstStyle/>
          <a:p>
            <a:endParaRPr lang="en-US">
              <a:solidFill>
                <a:srgbClr val="034B8D">
                  <a:tint val="75000"/>
                </a:srgbClr>
              </a:solidFill>
            </a:endParaRPr>
          </a:p>
        </p:txBody>
      </p:sp>
      <p:sp>
        <p:nvSpPr>
          <p:cNvPr id="9" name="Slide Number Placeholder 8"/>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198701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ADA6256-1D02-0F45-8679-6C2BA8888FAB}" type="datetimeFigureOut">
              <a:rPr lang="en-US" smtClean="0"/>
              <a:t>5/6/19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0DF26-63EB-7248-A298-AC34C06E626C}" type="slidenum">
              <a:rPr lang="en-US" smtClean="0"/>
              <a:t>‹#›</a:t>
            </a:fld>
            <a:endParaRPr lang="en-US"/>
          </a:p>
        </p:txBody>
      </p:sp>
    </p:spTree>
    <p:extLst>
      <p:ext uri="{BB962C8B-B14F-4D97-AF65-F5344CB8AC3E}">
        <p14:creationId xmlns:p14="http://schemas.microsoft.com/office/powerpoint/2010/main" val="1727684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4" name="Footer Placeholder 3"/>
          <p:cNvSpPr>
            <a:spLocks noGrp="1"/>
          </p:cNvSpPr>
          <p:nvPr>
            <p:ph type="ftr" sz="quarter" idx="11"/>
          </p:nvPr>
        </p:nvSpPr>
        <p:spPr/>
        <p:txBody>
          <a:bodyPr/>
          <a:lstStyle/>
          <a:p>
            <a:endParaRPr lang="en-US">
              <a:solidFill>
                <a:srgbClr val="034B8D">
                  <a:tint val="75000"/>
                </a:srgbClr>
              </a:solidFill>
            </a:endParaRPr>
          </a:p>
        </p:txBody>
      </p:sp>
      <p:sp>
        <p:nvSpPr>
          <p:cNvPr id="5" name="Slide Number Placeholder 4"/>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4265062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3" name="Footer Placeholder 2"/>
          <p:cNvSpPr>
            <a:spLocks noGrp="1"/>
          </p:cNvSpPr>
          <p:nvPr>
            <p:ph type="ftr" sz="quarter" idx="11"/>
          </p:nvPr>
        </p:nvSpPr>
        <p:spPr/>
        <p:txBody>
          <a:bodyPr/>
          <a:lstStyle/>
          <a:p>
            <a:endParaRPr lang="en-US">
              <a:solidFill>
                <a:srgbClr val="034B8D">
                  <a:tint val="75000"/>
                </a:srgbClr>
              </a:solidFill>
            </a:endParaRPr>
          </a:p>
        </p:txBody>
      </p:sp>
      <p:sp>
        <p:nvSpPr>
          <p:cNvPr id="4" name="Slide Number Placeholder 3"/>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061825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solidFill>
                  <a:srgbClr val="4E5C20"/>
                </a:solidFill>
                <a:latin typeface="Arial Narrow" charset="0"/>
                <a:ea typeface="Arial Narrow" charset="0"/>
                <a:cs typeface="Arial Narrow" charset="0"/>
              </a:defRPr>
            </a:lvl1pPr>
            <a:lvl2pPr>
              <a:defRPr sz="2800">
                <a:solidFill>
                  <a:srgbClr val="4E5C20"/>
                </a:solidFill>
                <a:latin typeface="Arial Narrow" charset="0"/>
                <a:ea typeface="Arial Narrow" charset="0"/>
                <a:cs typeface="Arial Narrow" charset="0"/>
              </a:defRPr>
            </a:lvl2pPr>
            <a:lvl3pPr>
              <a:defRPr sz="2400">
                <a:solidFill>
                  <a:srgbClr val="4E5C20"/>
                </a:solidFill>
                <a:latin typeface="Arial Narrow" charset="0"/>
                <a:ea typeface="Arial Narrow" charset="0"/>
                <a:cs typeface="Arial Narrow" charset="0"/>
              </a:defRPr>
            </a:lvl3pPr>
            <a:lvl4pPr>
              <a:defRPr sz="2000">
                <a:solidFill>
                  <a:srgbClr val="4E5C20"/>
                </a:solidFill>
                <a:latin typeface="Arial Narrow" charset="0"/>
                <a:ea typeface="Arial Narrow" charset="0"/>
                <a:cs typeface="Arial Narrow" charset="0"/>
              </a:defRPr>
            </a:lvl4pPr>
            <a:lvl5pPr>
              <a:defRPr sz="2000">
                <a:solidFill>
                  <a:srgbClr val="4E5C20"/>
                </a:solidFill>
                <a:latin typeface="Arial Narrow" charset="0"/>
                <a:ea typeface="Arial Narrow" charset="0"/>
                <a:cs typeface="Arial Narrow"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rgbClr val="4E5C20"/>
                </a:solidFill>
                <a:latin typeface="Arial Narrow" charset="0"/>
                <a:ea typeface="Arial Narrow" charset="0"/>
                <a:cs typeface="Arial Narrow"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6" name="Footer Placeholder 5"/>
          <p:cNvSpPr>
            <a:spLocks noGrp="1"/>
          </p:cNvSpPr>
          <p:nvPr>
            <p:ph type="ftr" sz="quarter" idx="11"/>
          </p:nvPr>
        </p:nvSpPr>
        <p:spPr/>
        <p:txBody>
          <a:bodyPr/>
          <a:lstStyle/>
          <a:p>
            <a:endParaRPr lang="en-US">
              <a:solidFill>
                <a:srgbClr val="034B8D">
                  <a:tint val="75000"/>
                </a:srgbClr>
              </a:solidFill>
            </a:endParaRPr>
          </a:p>
        </p:txBody>
      </p:sp>
      <p:sp>
        <p:nvSpPr>
          <p:cNvPr id="7" name="Slide Number Placeholder 6"/>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28348598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Bank Gothic" charset="0"/>
                <a:ea typeface="Bank Gothic" charset="0"/>
                <a:cs typeface="Bank Gothic" charset="0"/>
              </a:defRPr>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solidFill>
                  <a:srgbClr val="4E5C20"/>
                </a:solidFill>
                <a:latin typeface="Arial Narrow" charset="0"/>
                <a:ea typeface="Arial Narrow" charset="0"/>
                <a:cs typeface="Arial Narrow"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rgbClr val="4E5C20"/>
                </a:solidFill>
                <a:latin typeface="Arial Narrow" charset="0"/>
                <a:ea typeface="Arial Narrow" charset="0"/>
                <a:cs typeface="Arial Narrow"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6" name="Footer Placeholder 5"/>
          <p:cNvSpPr>
            <a:spLocks noGrp="1"/>
          </p:cNvSpPr>
          <p:nvPr>
            <p:ph type="ftr" sz="quarter" idx="11"/>
          </p:nvPr>
        </p:nvSpPr>
        <p:spPr/>
        <p:txBody>
          <a:bodyPr/>
          <a:lstStyle/>
          <a:p>
            <a:endParaRPr lang="en-US">
              <a:solidFill>
                <a:srgbClr val="034B8D">
                  <a:tint val="75000"/>
                </a:srgbClr>
              </a:solidFill>
            </a:endParaRPr>
          </a:p>
        </p:txBody>
      </p:sp>
      <p:sp>
        <p:nvSpPr>
          <p:cNvPr id="7" name="Slide Number Placeholder 6"/>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088269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vert270"/>
          <a:lstStyle>
            <a:lvl1pPr algn="l">
              <a:defRPr>
                <a:solidFill>
                  <a:srgbClr val="4E5C20"/>
                </a:solidFill>
                <a:latin typeface="Arial Narrow" charset="0"/>
                <a:ea typeface="Arial Narrow" charset="0"/>
                <a:cs typeface="Arial Narrow" charset="0"/>
              </a:defRPr>
            </a:lvl1pPr>
            <a:lvl2pPr algn="l">
              <a:defRPr>
                <a:solidFill>
                  <a:srgbClr val="4E5C20"/>
                </a:solidFill>
                <a:latin typeface="Arial Narrow" charset="0"/>
                <a:ea typeface="Arial Narrow" charset="0"/>
                <a:cs typeface="Arial Narrow" charset="0"/>
              </a:defRPr>
            </a:lvl2pPr>
            <a:lvl3pPr algn="l">
              <a:defRPr>
                <a:solidFill>
                  <a:srgbClr val="4E5C20"/>
                </a:solidFill>
                <a:latin typeface="Arial Narrow" charset="0"/>
                <a:ea typeface="Arial Narrow" charset="0"/>
                <a:cs typeface="Arial Narrow" charset="0"/>
              </a:defRPr>
            </a:lvl3pPr>
            <a:lvl4pPr algn="l">
              <a:defRPr>
                <a:solidFill>
                  <a:srgbClr val="4E5C20"/>
                </a:solidFill>
                <a:latin typeface="Arial Narrow" charset="0"/>
                <a:ea typeface="Arial Narrow" charset="0"/>
                <a:cs typeface="Arial Narrow" charset="0"/>
              </a:defRPr>
            </a:lvl4pPr>
            <a:lvl5pPr algn="l">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err="1"/>
              <a:t>xaThird</a:t>
            </a:r>
            <a:r>
              <a:rPr lang="en-US" dirty="0"/>
              <a:t>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1582330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8650" y="365125"/>
            <a:ext cx="1971675" cy="5811838"/>
          </a:xfrm>
        </p:spPr>
        <p:txBody>
          <a:bodyPr vert="vert270"/>
          <a:lstStyle>
            <a:lvl1pPr>
              <a:defRPr>
                <a:latin typeface="Bank Gothic" charset="0"/>
                <a:ea typeface="Bank Gothic" charset="0"/>
                <a:cs typeface="Bank Gothic" charset="0"/>
              </a:defRPr>
            </a:lvl1pPr>
          </a:lstStyle>
          <a:p>
            <a:r>
              <a:rPr lang="en-US" dirty="0"/>
              <a:t>Click to edit Master title style</a:t>
            </a:r>
          </a:p>
        </p:txBody>
      </p:sp>
      <p:sp>
        <p:nvSpPr>
          <p:cNvPr id="3" name="Vertical Text Placeholder 2"/>
          <p:cNvSpPr>
            <a:spLocks noGrp="1"/>
          </p:cNvSpPr>
          <p:nvPr>
            <p:ph type="body" orient="vert" idx="1"/>
          </p:nvPr>
        </p:nvSpPr>
        <p:spPr>
          <a:xfrm>
            <a:off x="2801834" y="365125"/>
            <a:ext cx="5800725" cy="5811838"/>
          </a:xfrm>
        </p:spPr>
        <p:txBody>
          <a:bodyPr vert="vert270"/>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2111755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Footer Placeholder 1"/>
          <p:cNvSpPr>
            <a:spLocks noGrp="1"/>
          </p:cNvSpPr>
          <p:nvPr>
            <p:ph type="ftr" sz="quarter" idx="3"/>
          </p:nvPr>
        </p:nvSpPr>
        <p:spPr>
          <a:xfrm>
            <a:off x="441153" y="6182568"/>
            <a:ext cx="8366526" cy="365125"/>
          </a:xfrm>
          <a:prstGeom prst="rect">
            <a:avLst/>
          </a:prstGeom>
        </p:spPr>
        <p:txBody>
          <a:bodyPr/>
          <a:lstStyle>
            <a:lvl1pPr>
              <a:defRPr sz="1500"/>
            </a:lvl1pPr>
          </a:lstStyle>
          <a:p>
            <a:pPr algn="r"/>
            <a:r>
              <a:rPr lang="de-DE" dirty="0">
                <a:solidFill>
                  <a:srgbClr val="034B8D">
                    <a:lumMod val="50000"/>
                    <a:lumOff val="50000"/>
                  </a:srgbClr>
                </a:solidFill>
              </a:rPr>
              <a:t>The National Mining </a:t>
            </a:r>
            <a:r>
              <a:rPr lang="de-DE" dirty="0" err="1">
                <a:solidFill>
                  <a:srgbClr val="034B8D">
                    <a:lumMod val="50000"/>
                    <a:lumOff val="50000"/>
                  </a:srgbClr>
                </a:solidFill>
              </a:rPr>
              <a:t>Association</a:t>
            </a:r>
            <a:r>
              <a:rPr lang="de-DE" dirty="0">
                <a:solidFill>
                  <a:srgbClr val="034B8D">
                    <a:lumMod val="50000"/>
                    <a:lumOff val="50000"/>
                  </a:srgbClr>
                </a:solidFill>
              </a:rPr>
              <a:t> | Mining 2017 </a:t>
            </a:r>
            <a:r>
              <a:rPr lang="de-DE" dirty="0" err="1">
                <a:solidFill>
                  <a:srgbClr val="034B8D">
                    <a:lumMod val="50000"/>
                    <a:lumOff val="50000"/>
                  </a:srgbClr>
                </a:solidFill>
              </a:rPr>
              <a:t>Industry</a:t>
            </a:r>
            <a:r>
              <a:rPr lang="de-DE" dirty="0">
                <a:solidFill>
                  <a:srgbClr val="034B8D">
                    <a:lumMod val="50000"/>
                    <a:lumOff val="50000"/>
                  </a:srgbClr>
                </a:solidFill>
              </a:rPr>
              <a:t> </a:t>
            </a:r>
            <a:r>
              <a:rPr lang="de-DE" dirty="0" err="1">
                <a:solidFill>
                  <a:srgbClr val="034B8D">
                    <a:lumMod val="50000"/>
                    <a:lumOff val="50000"/>
                  </a:srgbClr>
                </a:solidFill>
              </a:rPr>
              <a:t>Overview</a:t>
            </a:r>
            <a:r>
              <a:rPr lang="de-DE" dirty="0">
                <a:solidFill>
                  <a:srgbClr val="034B8D">
                    <a:lumMod val="50000"/>
                    <a:lumOff val="50000"/>
                  </a:srgbClr>
                </a:solidFill>
              </a:rPr>
              <a:t> | </a:t>
            </a:r>
            <a:fld id="{08ECA5DB-7D9D-4D66-9A15-515CE9E62021}" type="slidenum">
              <a:rPr lang="de-DE" smtClean="0">
                <a:solidFill>
                  <a:srgbClr val="034B8D">
                    <a:lumMod val="50000"/>
                    <a:lumOff val="50000"/>
                  </a:srgbClr>
                </a:solidFill>
              </a:rPr>
              <a:pPr algn="r"/>
              <a:t>‹#›</a:t>
            </a:fld>
            <a:endParaRPr lang="de-DE" dirty="0">
              <a:solidFill>
                <a:srgbClr val="034B8D">
                  <a:lumMod val="50000"/>
                  <a:lumOff val="50000"/>
                </a:srgbClr>
              </a:solidFill>
            </a:endParaRPr>
          </a:p>
        </p:txBody>
      </p:sp>
    </p:spTree>
    <p:extLst>
      <p:ext uri="{BB962C8B-B14F-4D97-AF65-F5344CB8AC3E}">
        <p14:creationId xmlns:p14="http://schemas.microsoft.com/office/powerpoint/2010/main" val="19444589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Two Conten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4" name="Shape 104"/>
          <p:cNvSpPr txBox="1">
            <a:spLocks noGrp="1"/>
          </p:cNvSpPr>
          <p:nvPr>
            <p:ph type="body" idx="1"/>
          </p:nvPr>
        </p:nvSpPr>
        <p:spPr>
          <a:xfrm>
            <a:off x="560562" y="2133600"/>
            <a:ext cx="4019855" cy="4222748"/>
          </a:xfrm>
          <a:prstGeom prst="rect">
            <a:avLst/>
          </a:prstGeom>
          <a:noFill/>
          <a:ln>
            <a:noFill/>
          </a:ln>
        </p:spPr>
        <p:txBody>
          <a:bodyPr lIns="91425" tIns="91425" rIns="91425" bIns="91425" anchor="t" anchorCtr="0"/>
          <a:lstStyle>
            <a:lvl1pPr marL="228600" marR="0" lvl="0" indent="-101600" algn="l" rtl="0">
              <a:lnSpc>
                <a:spcPct val="90000"/>
              </a:lnSpc>
              <a:spcBef>
                <a:spcPts val="1000"/>
              </a:spcBef>
              <a:buClr>
                <a:srgbClr val="4E5C20"/>
              </a:buClr>
              <a:buSzPct val="100000"/>
              <a:buFont typeface="Arial"/>
              <a:buChar char="•"/>
              <a:defRPr sz="2000" b="0" i="0" u="none" strike="noStrike" cap="none">
                <a:solidFill>
                  <a:srgbClr val="4E5C20"/>
                </a:solidFill>
                <a:latin typeface="Arial Narrow"/>
                <a:ea typeface="Arial Narrow"/>
                <a:cs typeface="Arial Narrow"/>
                <a:sym typeface="Arial Narrow"/>
              </a:defRPr>
            </a:lvl1pPr>
            <a:lvl2pPr marL="685800" marR="0" lvl="1" indent="-114300" algn="l" rtl="0">
              <a:lnSpc>
                <a:spcPct val="90000"/>
              </a:lnSpc>
              <a:spcBef>
                <a:spcPts val="500"/>
              </a:spcBef>
              <a:buClr>
                <a:srgbClr val="4E5C20"/>
              </a:buClr>
              <a:buSzPct val="100000"/>
              <a:buFont typeface="Arial"/>
              <a:buChar char="•"/>
              <a:defRPr sz="1800" b="0" i="0" u="none" strike="noStrike" cap="none">
                <a:solidFill>
                  <a:srgbClr val="4E5C20"/>
                </a:solidFill>
                <a:latin typeface="Arial Narrow"/>
                <a:ea typeface="Arial Narrow"/>
                <a:cs typeface="Arial Narrow"/>
                <a:sym typeface="Arial Narrow"/>
              </a:defRPr>
            </a:lvl2pPr>
            <a:lvl3pPr marL="1143000" marR="0" lvl="2" indent="-127000" algn="l" rtl="0">
              <a:lnSpc>
                <a:spcPct val="90000"/>
              </a:lnSpc>
              <a:spcBef>
                <a:spcPts val="500"/>
              </a:spcBef>
              <a:buClr>
                <a:srgbClr val="4E5C20"/>
              </a:buClr>
              <a:buSzPct val="100000"/>
              <a:buFont typeface="Arial"/>
              <a:buChar char="•"/>
              <a:defRPr sz="1600" b="0" i="0" u="none" strike="noStrike" cap="none">
                <a:solidFill>
                  <a:srgbClr val="4E5C20"/>
                </a:solidFill>
                <a:latin typeface="Arial Narrow"/>
                <a:ea typeface="Arial Narrow"/>
                <a:cs typeface="Arial Narrow"/>
                <a:sym typeface="Arial Narrow"/>
              </a:defRPr>
            </a:lvl3pPr>
            <a:lvl4pPr marL="1600200" marR="0" lvl="3" indent="-139700" algn="l" rtl="0">
              <a:lnSpc>
                <a:spcPct val="90000"/>
              </a:lnSpc>
              <a:spcBef>
                <a:spcPts val="500"/>
              </a:spcBef>
              <a:buClr>
                <a:srgbClr val="4E5C20"/>
              </a:buClr>
              <a:buSzPct val="100000"/>
              <a:buFont typeface="Arial"/>
              <a:buChar char="•"/>
              <a:defRPr sz="1400" b="0" i="0" u="none" strike="noStrike" cap="none">
                <a:solidFill>
                  <a:srgbClr val="4E5C20"/>
                </a:solidFill>
                <a:latin typeface="Arial Narrow"/>
                <a:ea typeface="Arial Narrow"/>
                <a:cs typeface="Arial Narrow"/>
                <a:sym typeface="Arial Narrow"/>
              </a:defRPr>
            </a:lvl4pPr>
            <a:lvl5pPr marL="2057400" marR="0" lvl="4" indent="-139700" algn="l" rtl="0">
              <a:lnSpc>
                <a:spcPct val="90000"/>
              </a:lnSpc>
              <a:spcBef>
                <a:spcPts val="500"/>
              </a:spcBef>
              <a:buClr>
                <a:srgbClr val="4E5C20"/>
              </a:buClr>
              <a:buSzPct val="100000"/>
              <a:buFont typeface="Arial"/>
              <a:buChar char="•"/>
              <a:defRPr sz="1400" b="0" i="0" u="none" strike="noStrike" cap="none">
                <a:solidFill>
                  <a:srgbClr val="4E5C20"/>
                </a:solidFill>
                <a:latin typeface="Arial Narrow"/>
                <a:ea typeface="Arial Narrow"/>
                <a:cs typeface="Arial Narrow"/>
                <a:sym typeface="Arial Narrow"/>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2"/>
          </p:nvPr>
        </p:nvSpPr>
        <p:spPr>
          <a:xfrm>
            <a:off x="4584592" y="2133600"/>
            <a:ext cx="4019855" cy="4222748"/>
          </a:xfrm>
          <a:prstGeom prst="rect">
            <a:avLst/>
          </a:prstGeom>
          <a:noFill/>
          <a:ln>
            <a:noFill/>
          </a:ln>
        </p:spPr>
        <p:txBody>
          <a:bodyPr lIns="91425" tIns="91425" rIns="91425" bIns="91425" anchor="t" anchorCtr="0"/>
          <a:lstStyle>
            <a:lvl1pPr marL="228600" marR="0" lvl="0" indent="-101600" algn="l" rtl="0">
              <a:lnSpc>
                <a:spcPct val="90000"/>
              </a:lnSpc>
              <a:spcBef>
                <a:spcPts val="1000"/>
              </a:spcBef>
              <a:buClr>
                <a:srgbClr val="4E5C20"/>
              </a:buClr>
              <a:buSzPct val="100000"/>
              <a:buFont typeface="Arial"/>
              <a:buChar char="•"/>
              <a:defRPr sz="2000" b="0" i="0" u="none" strike="noStrike" cap="none">
                <a:solidFill>
                  <a:srgbClr val="4E5C20"/>
                </a:solidFill>
                <a:latin typeface="Arial Narrow"/>
                <a:ea typeface="Arial Narrow"/>
                <a:cs typeface="Arial Narrow"/>
                <a:sym typeface="Arial Narrow"/>
              </a:defRPr>
            </a:lvl1pPr>
            <a:lvl2pPr marL="685800" marR="0" lvl="1" indent="-114300" algn="l" rtl="0">
              <a:lnSpc>
                <a:spcPct val="90000"/>
              </a:lnSpc>
              <a:spcBef>
                <a:spcPts val="500"/>
              </a:spcBef>
              <a:buClr>
                <a:srgbClr val="4E5C20"/>
              </a:buClr>
              <a:buSzPct val="100000"/>
              <a:buFont typeface="Arial"/>
              <a:buChar char="•"/>
              <a:defRPr sz="1800" b="0" i="0" u="none" strike="noStrike" cap="none">
                <a:solidFill>
                  <a:srgbClr val="4E5C20"/>
                </a:solidFill>
                <a:latin typeface="Arial Narrow"/>
                <a:ea typeface="Arial Narrow"/>
                <a:cs typeface="Arial Narrow"/>
                <a:sym typeface="Arial Narrow"/>
              </a:defRPr>
            </a:lvl2pPr>
            <a:lvl3pPr marL="1143000" marR="0" lvl="2" indent="-127000" algn="l" rtl="0">
              <a:lnSpc>
                <a:spcPct val="90000"/>
              </a:lnSpc>
              <a:spcBef>
                <a:spcPts val="500"/>
              </a:spcBef>
              <a:buClr>
                <a:srgbClr val="4E5C20"/>
              </a:buClr>
              <a:buSzPct val="100000"/>
              <a:buFont typeface="Arial"/>
              <a:buChar char="•"/>
              <a:defRPr sz="1600" b="0" i="0" u="none" strike="noStrike" cap="none">
                <a:solidFill>
                  <a:srgbClr val="4E5C20"/>
                </a:solidFill>
                <a:latin typeface="Arial Narrow"/>
                <a:ea typeface="Arial Narrow"/>
                <a:cs typeface="Arial Narrow"/>
                <a:sym typeface="Arial Narrow"/>
              </a:defRPr>
            </a:lvl3pPr>
            <a:lvl4pPr marL="1600200" marR="0" lvl="3" indent="-139700" algn="l" rtl="0">
              <a:lnSpc>
                <a:spcPct val="90000"/>
              </a:lnSpc>
              <a:spcBef>
                <a:spcPts val="500"/>
              </a:spcBef>
              <a:buClr>
                <a:srgbClr val="4E5C20"/>
              </a:buClr>
              <a:buSzPct val="100000"/>
              <a:buFont typeface="Arial"/>
              <a:buChar char="•"/>
              <a:defRPr sz="1400" b="0" i="0" u="none" strike="noStrike" cap="none">
                <a:solidFill>
                  <a:srgbClr val="4E5C20"/>
                </a:solidFill>
                <a:latin typeface="Arial Narrow"/>
                <a:ea typeface="Arial Narrow"/>
                <a:cs typeface="Arial Narrow"/>
                <a:sym typeface="Arial Narrow"/>
              </a:defRPr>
            </a:lvl4pPr>
            <a:lvl5pPr marL="2057400" marR="0" lvl="4" indent="-139700" algn="l" rtl="0">
              <a:lnSpc>
                <a:spcPct val="90000"/>
              </a:lnSpc>
              <a:spcBef>
                <a:spcPts val="500"/>
              </a:spcBef>
              <a:buClr>
                <a:srgbClr val="4E5C20"/>
              </a:buClr>
              <a:buSzPct val="100000"/>
              <a:buFont typeface="Arial"/>
              <a:buChar char="•"/>
              <a:defRPr sz="1400" b="0" i="0" u="none" strike="noStrike" cap="none">
                <a:solidFill>
                  <a:srgbClr val="4E5C20"/>
                </a:solidFill>
                <a:latin typeface="Arial Narrow"/>
                <a:ea typeface="Arial Narrow"/>
                <a:cs typeface="Arial Narrow"/>
                <a:sym typeface="Arial Narrow"/>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Shape 106"/>
          <p:cNvSpPr/>
          <p:nvPr/>
        </p:nvSpPr>
        <p:spPr>
          <a:xfrm>
            <a:off x="5015360" y="-221843"/>
            <a:ext cx="4195379" cy="253916"/>
          </a:xfrm>
          <a:prstGeom prst="rect">
            <a:avLst/>
          </a:prstGeom>
          <a:noFill/>
          <a:ln>
            <a:noFill/>
          </a:ln>
        </p:spPr>
        <p:txBody>
          <a:bodyPr lIns="91425" tIns="45700" rIns="91425" bIns="45700" anchor="t" anchorCtr="0">
            <a:noAutofit/>
          </a:bodyPr>
          <a:lstStyle/>
          <a:p>
            <a:pPr marL="0" lvl="3" algn="r">
              <a:buClr>
                <a:srgbClr val="034B8D"/>
              </a:buClr>
              <a:buSzPct val="25000"/>
              <a:buFont typeface="Calibri"/>
              <a:buNone/>
            </a:pPr>
            <a:r>
              <a:rPr lang="en-US" sz="1050">
                <a:solidFill>
                  <a:srgbClr val="034B8D"/>
                </a:solidFill>
                <a:ea typeface="Calibri"/>
                <a:cs typeface="Calibri"/>
                <a:sym typeface="Calibri"/>
              </a:rPr>
              <a:t>Optimum image resolution wxh: 565 x 625 pixels @ 96 ppi</a:t>
            </a:r>
          </a:p>
        </p:txBody>
      </p:sp>
      <p:sp>
        <p:nvSpPr>
          <p:cNvPr id="107" name="Shape 107"/>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a:buClr>
                <a:srgbClr val="000000"/>
              </a:buClr>
              <a:buSzPct val="25000"/>
              <a:buFont typeface="Calibri"/>
              <a:buNone/>
            </a:pPr>
            <a:r>
              <a:rPr lang="en-US">
                <a:solidFill>
                  <a:srgbClr val="000000"/>
                </a:solidFill>
                <a:ea typeface="Calibri"/>
                <a:cs typeface="Calibri"/>
                <a:sym typeface="Calibri"/>
              </a:rPr>
              <a:t>-</a:t>
            </a:r>
            <a:fld id="{00000000-1234-1234-1234-123412341234}" type="slidenum">
              <a:rPr lang="en-US">
                <a:solidFill>
                  <a:srgbClr val="000000"/>
                </a:solidFill>
                <a:ea typeface="Calibri"/>
                <a:cs typeface="Calibri"/>
                <a:sym typeface="Calibri"/>
              </a:rPr>
              <a:pPr>
                <a:buClr>
                  <a:srgbClr val="000000"/>
                </a:buClr>
                <a:buSzPct val="25000"/>
                <a:buFont typeface="Calibri"/>
                <a:buNone/>
              </a:pPr>
              <a:t>‹#›</a:t>
            </a:fld>
            <a:r>
              <a:rPr lang="en-US">
                <a:solidFill>
                  <a:srgbClr val="000000"/>
                </a:solidFill>
                <a:ea typeface="Calibri"/>
                <a:cs typeface="Calibri"/>
                <a:sym typeface="Calibri"/>
              </a:rPr>
              <a:t>-</a:t>
            </a:r>
          </a:p>
        </p:txBody>
      </p:sp>
      <p:sp>
        <p:nvSpPr>
          <p:cNvPr id="108" name="Shape 108"/>
          <p:cNvSpPr txBox="1">
            <a:spLocks noGrp="1"/>
          </p:cNvSpPr>
          <p:nvPr>
            <p:ph type="body" idx="3"/>
          </p:nvPr>
        </p:nvSpPr>
        <p:spPr>
          <a:xfrm>
            <a:off x="584468" y="6396205"/>
            <a:ext cx="7371906" cy="335063"/>
          </a:xfrm>
          <a:prstGeom prst="rect">
            <a:avLst/>
          </a:prstGeom>
          <a:noFill/>
          <a:ln>
            <a:noFill/>
          </a:ln>
        </p:spPr>
        <p:txBody>
          <a:bodyPr lIns="91425" tIns="91425" rIns="91425" bIns="91425" anchor="b" anchorCtr="0"/>
          <a:lstStyle>
            <a:lvl1pPr marL="111125" marR="0" lvl="0" indent="-75565" algn="l" rtl="0">
              <a:lnSpc>
                <a:spcPct val="90000"/>
              </a:lnSpc>
              <a:spcBef>
                <a:spcPts val="1000"/>
              </a:spcBef>
              <a:spcAft>
                <a:spcPts val="0"/>
              </a:spcAft>
              <a:buClr>
                <a:schemeClr val="dk1"/>
              </a:buClr>
              <a:buSzPct val="80000"/>
              <a:buFont typeface="Calibri"/>
              <a:buAutoNum type="arabicPeriod"/>
              <a:defRPr sz="700" b="0" i="0" u="none" strike="noStrike" cap="none">
                <a:solidFill>
                  <a:srgbClr val="4E5C20"/>
                </a:solidFill>
                <a:latin typeface="Arial"/>
                <a:ea typeface="Arial"/>
                <a:cs typeface="Arial"/>
                <a:sym typeface="Arial"/>
              </a:defRPr>
            </a:lvl1pPr>
            <a:lvl2pPr marL="798513" marR="0" lvl="1" indent="-417513" algn="l" rtl="0">
              <a:lnSpc>
                <a:spcPct val="90000"/>
              </a:lnSpc>
              <a:spcBef>
                <a:spcPts val="500"/>
              </a:spcBef>
              <a:buClr>
                <a:schemeClr val="dk1"/>
              </a:buClr>
              <a:buSzPct val="100000"/>
              <a:buFont typeface="Calibri"/>
              <a:buAutoNum type="arabicPeriod"/>
              <a:defRPr sz="800" b="0" i="0" u="none" strike="noStrike" cap="none">
                <a:solidFill>
                  <a:srgbClr val="4E5C20"/>
                </a:solidFill>
                <a:latin typeface="Arial Narrow"/>
                <a:ea typeface="Arial Narrow"/>
                <a:cs typeface="Arial Narrow"/>
                <a:sym typeface="Arial Narrow"/>
              </a:defRPr>
            </a:lvl2pPr>
            <a:lvl3pPr marL="915987" marR="0" lvl="2" indent="-293687" algn="l" rtl="0">
              <a:lnSpc>
                <a:spcPct val="90000"/>
              </a:lnSpc>
              <a:spcBef>
                <a:spcPts val="500"/>
              </a:spcBef>
              <a:buClr>
                <a:schemeClr val="dk1"/>
              </a:buClr>
              <a:buSzPct val="100000"/>
              <a:buFont typeface="Calibri"/>
              <a:buAutoNum type="arabicPeriod"/>
              <a:defRPr sz="800" b="0" i="0" u="none" strike="noStrike" cap="none">
                <a:solidFill>
                  <a:srgbClr val="4E5C20"/>
                </a:solidFill>
                <a:latin typeface="Arial Narrow"/>
                <a:ea typeface="Arial Narrow"/>
                <a:cs typeface="Arial Narrow"/>
                <a:sym typeface="Arial Narrow"/>
              </a:defRPr>
            </a:lvl3pPr>
            <a:lvl4pPr marL="1082675" marR="0" lvl="3" indent="-295275" algn="l" rtl="0">
              <a:lnSpc>
                <a:spcPct val="90000"/>
              </a:lnSpc>
              <a:spcBef>
                <a:spcPts val="500"/>
              </a:spcBef>
              <a:buClr>
                <a:schemeClr val="dk1"/>
              </a:buClr>
              <a:buSzPct val="100000"/>
              <a:buFont typeface="Calibri"/>
              <a:buAutoNum type="arabicPeriod"/>
              <a:defRPr sz="800" b="0" i="0" u="none" strike="noStrike" cap="none">
                <a:solidFill>
                  <a:srgbClr val="4E5C20"/>
                </a:solidFill>
                <a:latin typeface="Arial Narrow"/>
                <a:ea typeface="Arial Narrow"/>
                <a:cs typeface="Arial Narrow"/>
                <a:sym typeface="Arial Narrow"/>
              </a:defRPr>
            </a:lvl4pPr>
            <a:lvl5pPr marL="1257300" marR="0" lvl="4" indent="-292100" algn="l" rtl="0">
              <a:lnSpc>
                <a:spcPct val="90000"/>
              </a:lnSpc>
              <a:spcBef>
                <a:spcPts val="500"/>
              </a:spcBef>
              <a:buClr>
                <a:schemeClr val="dk1"/>
              </a:buClr>
              <a:buSzPct val="100000"/>
              <a:buFont typeface="Calibri"/>
              <a:buAutoNum type="arabicPeriod"/>
              <a:defRPr sz="800" b="0" i="0" u="none" strike="noStrike" cap="none">
                <a:solidFill>
                  <a:srgbClr val="4E5C20"/>
                </a:solidFill>
                <a:latin typeface="Arial Narrow"/>
                <a:ea typeface="Arial Narrow"/>
                <a:cs typeface="Arial Narrow"/>
                <a:sym typeface="Arial Narrow"/>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11760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2_Two Content">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1" name="Shape 111"/>
          <p:cNvSpPr txBox="1">
            <a:spLocks noGrp="1"/>
          </p:cNvSpPr>
          <p:nvPr>
            <p:ph type="body" idx="1"/>
          </p:nvPr>
        </p:nvSpPr>
        <p:spPr>
          <a:xfrm>
            <a:off x="560562" y="2133600"/>
            <a:ext cx="4019855" cy="4222748"/>
          </a:xfrm>
          <a:prstGeom prst="rect">
            <a:avLst/>
          </a:prstGeom>
          <a:noFill/>
          <a:ln>
            <a:noFill/>
          </a:ln>
        </p:spPr>
        <p:txBody>
          <a:bodyPr lIns="91425" tIns="91425" rIns="91425" bIns="91425" anchor="t" anchorCtr="0"/>
          <a:lstStyle>
            <a:lvl1pPr marL="228600" marR="0" lvl="0" indent="-101600" algn="l" rtl="0">
              <a:lnSpc>
                <a:spcPct val="90000"/>
              </a:lnSpc>
              <a:spcBef>
                <a:spcPts val="1000"/>
              </a:spcBef>
              <a:buClr>
                <a:srgbClr val="4E5C20"/>
              </a:buClr>
              <a:buSzPct val="100000"/>
              <a:buFont typeface="Arial"/>
              <a:buChar char="•"/>
              <a:defRPr sz="2000" b="0" i="0" u="none" strike="noStrike" cap="none">
                <a:solidFill>
                  <a:srgbClr val="4E5C20"/>
                </a:solidFill>
                <a:latin typeface="Arial Narrow"/>
                <a:ea typeface="Arial Narrow"/>
                <a:cs typeface="Arial Narrow"/>
                <a:sym typeface="Arial Narrow"/>
              </a:defRPr>
            </a:lvl1pPr>
            <a:lvl2pPr marL="685800" marR="0" lvl="1" indent="-114300" algn="l" rtl="0">
              <a:lnSpc>
                <a:spcPct val="90000"/>
              </a:lnSpc>
              <a:spcBef>
                <a:spcPts val="500"/>
              </a:spcBef>
              <a:buClr>
                <a:srgbClr val="4E5C20"/>
              </a:buClr>
              <a:buSzPct val="100000"/>
              <a:buFont typeface="Arial"/>
              <a:buChar char="•"/>
              <a:defRPr sz="1800" b="0" i="0" u="none" strike="noStrike" cap="none">
                <a:solidFill>
                  <a:srgbClr val="4E5C20"/>
                </a:solidFill>
                <a:latin typeface="Arial Narrow"/>
                <a:ea typeface="Arial Narrow"/>
                <a:cs typeface="Arial Narrow"/>
                <a:sym typeface="Arial Narrow"/>
              </a:defRPr>
            </a:lvl2pPr>
            <a:lvl3pPr marL="1143000" marR="0" lvl="2" indent="-127000" algn="l" rtl="0">
              <a:lnSpc>
                <a:spcPct val="90000"/>
              </a:lnSpc>
              <a:spcBef>
                <a:spcPts val="500"/>
              </a:spcBef>
              <a:buClr>
                <a:srgbClr val="4E5C20"/>
              </a:buClr>
              <a:buSzPct val="100000"/>
              <a:buFont typeface="Arial"/>
              <a:buChar char="•"/>
              <a:defRPr sz="1600" b="0" i="0" u="none" strike="noStrike" cap="none">
                <a:solidFill>
                  <a:srgbClr val="4E5C20"/>
                </a:solidFill>
                <a:latin typeface="Arial Narrow"/>
                <a:ea typeface="Arial Narrow"/>
                <a:cs typeface="Arial Narrow"/>
                <a:sym typeface="Arial Narrow"/>
              </a:defRPr>
            </a:lvl3pPr>
            <a:lvl4pPr marL="1600200" marR="0" lvl="3" indent="-139700" algn="l" rtl="0">
              <a:lnSpc>
                <a:spcPct val="90000"/>
              </a:lnSpc>
              <a:spcBef>
                <a:spcPts val="500"/>
              </a:spcBef>
              <a:buClr>
                <a:srgbClr val="4E5C20"/>
              </a:buClr>
              <a:buSzPct val="100000"/>
              <a:buFont typeface="Arial"/>
              <a:buChar char="•"/>
              <a:defRPr sz="1400" b="0" i="0" u="none" strike="noStrike" cap="none">
                <a:solidFill>
                  <a:srgbClr val="4E5C20"/>
                </a:solidFill>
                <a:latin typeface="Arial Narrow"/>
                <a:ea typeface="Arial Narrow"/>
                <a:cs typeface="Arial Narrow"/>
                <a:sym typeface="Arial Narrow"/>
              </a:defRPr>
            </a:lvl4pPr>
            <a:lvl5pPr marL="2057400" marR="0" lvl="4" indent="-139700" algn="l" rtl="0">
              <a:lnSpc>
                <a:spcPct val="90000"/>
              </a:lnSpc>
              <a:spcBef>
                <a:spcPts val="500"/>
              </a:spcBef>
              <a:buClr>
                <a:srgbClr val="4E5C20"/>
              </a:buClr>
              <a:buSzPct val="100000"/>
              <a:buFont typeface="Arial"/>
              <a:buChar char="•"/>
              <a:defRPr sz="1400" b="0" i="0" u="none" strike="noStrike" cap="none">
                <a:solidFill>
                  <a:srgbClr val="4E5C20"/>
                </a:solidFill>
                <a:latin typeface="Arial Narrow"/>
                <a:ea typeface="Arial Narrow"/>
                <a:cs typeface="Arial Narrow"/>
                <a:sym typeface="Arial Narrow"/>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body" idx="2"/>
          </p:nvPr>
        </p:nvSpPr>
        <p:spPr>
          <a:xfrm>
            <a:off x="4584592" y="2133600"/>
            <a:ext cx="4019855" cy="4222748"/>
          </a:xfrm>
          <a:prstGeom prst="rect">
            <a:avLst/>
          </a:prstGeom>
          <a:noFill/>
          <a:ln>
            <a:noFill/>
          </a:ln>
        </p:spPr>
        <p:txBody>
          <a:bodyPr lIns="91425" tIns="91425" rIns="91425" bIns="91425" anchor="t" anchorCtr="0"/>
          <a:lstStyle>
            <a:lvl1pPr marL="228600" marR="0" lvl="0" indent="-101600" algn="l" rtl="0">
              <a:lnSpc>
                <a:spcPct val="90000"/>
              </a:lnSpc>
              <a:spcBef>
                <a:spcPts val="1000"/>
              </a:spcBef>
              <a:buClr>
                <a:srgbClr val="4E5C20"/>
              </a:buClr>
              <a:buSzPct val="100000"/>
              <a:buFont typeface="Arial"/>
              <a:buChar char="•"/>
              <a:defRPr sz="2000" b="0" i="0" u="none" strike="noStrike" cap="none">
                <a:solidFill>
                  <a:srgbClr val="4E5C20"/>
                </a:solidFill>
                <a:latin typeface="Arial Narrow"/>
                <a:ea typeface="Arial Narrow"/>
                <a:cs typeface="Arial Narrow"/>
                <a:sym typeface="Arial Narrow"/>
              </a:defRPr>
            </a:lvl1pPr>
            <a:lvl2pPr marL="685800" marR="0" lvl="1" indent="-114300" algn="l" rtl="0">
              <a:lnSpc>
                <a:spcPct val="90000"/>
              </a:lnSpc>
              <a:spcBef>
                <a:spcPts val="500"/>
              </a:spcBef>
              <a:buClr>
                <a:srgbClr val="4E5C20"/>
              </a:buClr>
              <a:buSzPct val="100000"/>
              <a:buFont typeface="Arial"/>
              <a:buChar char="•"/>
              <a:defRPr sz="1800" b="0" i="0" u="none" strike="noStrike" cap="none">
                <a:solidFill>
                  <a:srgbClr val="4E5C20"/>
                </a:solidFill>
                <a:latin typeface="Arial Narrow"/>
                <a:ea typeface="Arial Narrow"/>
                <a:cs typeface="Arial Narrow"/>
                <a:sym typeface="Arial Narrow"/>
              </a:defRPr>
            </a:lvl2pPr>
            <a:lvl3pPr marL="1143000" marR="0" lvl="2" indent="-127000" algn="l" rtl="0">
              <a:lnSpc>
                <a:spcPct val="90000"/>
              </a:lnSpc>
              <a:spcBef>
                <a:spcPts val="500"/>
              </a:spcBef>
              <a:buClr>
                <a:srgbClr val="4E5C20"/>
              </a:buClr>
              <a:buSzPct val="100000"/>
              <a:buFont typeface="Arial"/>
              <a:buChar char="•"/>
              <a:defRPr sz="1600" b="0" i="0" u="none" strike="noStrike" cap="none">
                <a:solidFill>
                  <a:srgbClr val="4E5C20"/>
                </a:solidFill>
                <a:latin typeface="Arial Narrow"/>
                <a:ea typeface="Arial Narrow"/>
                <a:cs typeface="Arial Narrow"/>
                <a:sym typeface="Arial Narrow"/>
              </a:defRPr>
            </a:lvl3pPr>
            <a:lvl4pPr marL="1600200" marR="0" lvl="3" indent="-139700" algn="l" rtl="0">
              <a:lnSpc>
                <a:spcPct val="90000"/>
              </a:lnSpc>
              <a:spcBef>
                <a:spcPts val="500"/>
              </a:spcBef>
              <a:buClr>
                <a:srgbClr val="4E5C20"/>
              </a:buClr>
              <a:buSzPct val="100000"/>
              <a:buFont typeface="Arial"/>
              <a:buChar char="•"/>
              <a:defRPr sz="1400" b="0" i="0" u="none" strike="noStrike" cap="none">
                <a:solidFill>
                  <a:srgbClr val="4E5C20"/>
                </a:solidFill>
                <a:latin typeface="Arial Narrow"/>
                <a:ea typeface="Arial Narrow"/>
                <a:cs typeface="Arial Narrow"/>
                <a:sym typeface="Arial Narrow"/>
              </a:defRPr>
            </a:lvl4pPr>
            <a:lvl5pPr marL="2057400" marR="0" lvl="4" indent="-139700" algn="l" rtl="0">
              <a:lnSpc>
                <a:spcPct val="90000"/>
              </a:lnSpc>
              <a:spcBef>
                <a:spcPts val="500"/>
              </a:spcBef>
              <a:buClr>
                <a:srgbClr val="4E5C20"/>
              </a:buClr>
              <a:buSzPct val="100000"/>
              <a:buFont typeface="Arial"/>
              <a:buChar char="•"/>
              <a:defRPr sz="1400" b="0" i="0" u="none" strike="noStrike" cap="none">
                <a:solidFill>
                  <a:srgbClr val="4E5C20"/>
                </a:solidFill>
                <a:latin typeface="Arial Narrow"/>
                <a:ea typeface="Arial Narrow"/>
                <a:cs typeface="Arial Narrow"/>
                <a:sym typeface="Arial Narrow"/>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Shape 113"/>
          <p:cNvSpPr/>
          <p:nvPr/>
        </p:nvSpPr>
        <p:spPr>
          <a:xfrm>
            <a:off x="5015360" y="-221843"/>
            <a:ext cx="4195379" cy="253916"/>
          </a:xfrm>
          <a:prstGeom prst="rect">
            <a:avLst/>
          </a:prstGeom>
          <a:noFill/>
          <a:ln>
            <a:noFill/>
          </a:ln>
        </p:spPr>
        <p:txBody>
          <a:bodyPr lIns="91425" tIns="45700" rIns="91425" bIns="45700" anchor="t" anchorCtr="0">
            <a:noAutofit/>
          </a:bodyPr>
          <a:lstStyle/>
          <a:p>
            <a:pPr marL="0" lvl="3" algn="r">
              <a:buClr>
                <a:srgbClr val="034B8D"/>
              </a:buClr>
              <a:buSzPct val="25000"/>
              <a:buFont typeface="Calibri"/>
              <a:buNone/>
            </a:pPr>
            <a:r>
              <a:rPr lang="en-US" sz="1050">
                <a:solidFill>
                  <a:srgbClr val="034B8D"/>
                </a:solidFill>
                <a:ea typeface="Calibri"/>
                <a:cs typeface="Calibri"/>
                <a:sym typeface="Calibri"/>
              </a:rPr>
              <a:t>Optimum image resolution wxh: 565 x 625 pixels @ 96 ppi</a:t>
            </a:r>
          </a:p>
        </p:txBody>
      </p:sp>
      <p:sp>
        <p:nvSpPr>
          <p:cNvPr id="114" name="Shape 11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a:buClr>
                <a:srgbClr val="000000"/>
              </a:buClr>
              <a:buSzPct val="25000"/>
              <a:buFont typeface="Calibri"/>
              <a:buNone/>
            </a:pPr>
            <a:r>
              <a:rPr lang="en-US">
                <a:solidFill>
                  <a:srgbClr val="000000"/>
                </a:solidFill>
                <a:ea typeface="Calibri"/>
                <a:cs typeface="Calibri"/>
                <a:sym typeface="Calibri"/>
              </a:rPr>
              <a:t>-</a:t>
            </a:r>
            <a:fld id="{00000000-1234-1234-1234-123412341234}" type="slidenum">
              <a:rPr lang="en-US">
                <a:solidFill>
                  <a:srgbClr val="000000"/>
                </a:solidFill>
                <a:ea typeface="Calibri"/>
                <a:cs typeface="Calibri"/>
                <a:sym typeface="Calibri"/>
              </a:rPr>
              <a:pPr>
                <a:buClr>
                  <a:srgbClr val="000000"/>
                </a:buClr>
                <a:buSzPct val="25000"/>
                <a:buFont typeface="Calibri"/>
                <a:buNone/>
              </a:pPr>
              <a:t>‹#›</a:t>
            </a:fld>
            <a:r>
              <a:rPr lang="en-US">
                <a:solidFill>
                  <a:srgbClr val="000000"/>
                </a:solidFill>
                <a:ea typeface="Calibri"/>
                <a:cs typeface="Calibri"/>
                <a:sym typeface="Calibri"/>
              </a:rPr>
              <a:t>-</a:t>
            </a:r>
          </a:p>
        </p:txBody>
      </p:sp>
      <p:sp>
        <p:nvSpPr>
          <p:cNvPr id="115" name="Shape 115"/>
          <p:cNvSpPr txBox="1">
            <a:spLocks noGrp="1"/>
          </p:cNvSpPr>
          <p:nvPr>
            <p:ph type="body" idx="3"/>
          </p:nvPr>
        </p:nvSpPr>
        <p:spPr>
          <a:xfrm>
            <a:off x="584468" y="6396205"/>
            <a:ext cx="7371906" cy="335063"/>
          </a:xfrm>
          <a:prstGeom prst="rect">
            <a:avLst/>
          </a:prstGeom>
          <a:noFill/>
          <a:ln>
            <a:noFill/>
          </a:ln>
        </p:spPr>
        <p:txBody>
          <a:bodyPr lIns="91425" tIns="91425" rIns="91425" bIns="91425" anchor="b" anchorCtr="0"/>
          <a:lstStyle>
            <a:lvl1pPr marL="111125" marR="0" lvl="0" indent="-75565" algn="l" rtl="0">
              <a:lnSpc>
                <a:spcPct val="90000"/>
              </a:lnSpc>
              <a:spcBef>
                <a:spcPts val="1000"/>
              </a:spcBef>
              <a:spcAft>
                <a:spcPts val="0"/>
              </a:spcAft>
              <a:buClr>
                <a:schemeClr val="dk1"/>
              </a:buClr>
              <a:buSzPct val="80000"/>
              <a:buFont typeface="Calibri"/>
              <a:buAutoNum type="arabicPeriod"/>
              <a:defRPr sz="700" b="0" i="0" u="none" strike="noStrike" cap="none">
                <a:solidFill>
                  <a:srgbClr val="4E5C20"/>
                </a:solidFill>
                <a:latin typeface="Arial"/>
                <a:ea typeface="Arial"/>
                <a:cs typeface="Arial"/>
                <a:sym typeface="Arial"/>
              </a:defRPr>
            </a:lvl1pPr>
            <a:lvl2pPr marL="798513" marR="0" lvl="1" indent="-417513" algn="l" rtl="0">
              <a:lnSpc>
                <a:spcPct val="90000"/>
              </a:lnSpc>
              <a:spcBef>
                <a:spcPts val="500"/>
              </a:spcBef>
              <a:buClr>
                <a:schemeClr val="dk1"/>
              </a:buClr>
              <a:buSzPct val="100000"/>
              <a:buFont typeface="Calibri"/>
              <a:buAutoNum type="arabicPeriod"/>
              <a:defRPr sz="800" b="0" i="0" u="none" strike="noStrike" cap="none">
                <a:solidFill>
                  <a:srgbClr val="4E5C20"/>
                </a:solidFill>
                <a:latin typeface="Arial Narrow"/>
                <a:ea typeface="Arial Narrow"/>
                <a:cs typeface="Arial Narrow"/>
                <a:sym typeface="Arial Narrow"/>
              </a:defRPr>
            </a:lvl2pPr>
            <a:lvl3pPr marL="915987" marR="0" lvl="2" indent="-293687" algn="l" rtl="0">
              <a:lnSpc>
                <a:spcPct val="90000"/>
              </a:lnSpc>
              <a:spcBef>
                <a:spcPts val="500"/>
              </a:spcBef>
              <a:buClr>
                <a:schemeClr val="dk1"/>
              </a:buClr>
              <a:buSzPct val="100000"/>
              <a:buFont typeface="Calibri"/>
              <a:buAutoNum type="arabicPeriod"/>
              <a:defRPr sz="800" b="0" i="0" u="none" strike="noStrike" cap="none">
                <a:solidFill>
                  <a:srgbClr val="4E5C20"/>
                </a:solidFill>
                <a:latin typeface="Arial Narrow"/>
                <a:ea typeface="Arial Narrow"/>
                <a:cs typeface="Arial Narrow"/>
                <a:sym typeface="Arial Narrow"/>
              </a:defRPr>
            </a:lvl3pPr>
            <a:lvl4pPr marL="1082675" marR="0" lvl="3" indent="-295275" algn="l" rtl="0">
              <a:lnSpc>
                <a:spcPct val="90000"/>
              </a:lnSpc>
              <a:spcBef>
                <a:spcPts val="500"/>
              </a:spcBef>
              <a:buClr>
                <a:schemeClr val="dk1"/>
              </a:buClr>
              <a:buSzPct val="100000"/>
              <a:buFont typeface="Calibri"/>
              <a:buAutoNum type="arabicPeriod"/>
              <a:defRPr sz="800" b="0" i="0" u="none" strike="noStrike" cap="none">
                <a:solidFill>
                  <a:srgbClr val="4E5C20"/>
                </a:solidFill>
                <a:latin typeface="Arial Narrow"/>
                <a:ea typeface="Arial Narrow"/>
                <a:cs typeface="Arial Narrow"/>
                <a:sym typeface="Arial Narrow"/>
              </a:defRPr>
            </a:lvl4pPr>
            <a:lvl5pPr marL="1257300" marR="0" lvl="4" indent="-292100" algn="l" rtl="0">
              <a:lnSpc>
                <a:spcPct val="90000"/>
              </a:lnSpc>
              <a:spcBef>
                <a:spcPts val="500"/>
              </a:spcBef>
              <a:buClr>
                <a:schemeClr val="dk1"/>
              </a:buClr>
              <a:buSzPct val="100000"/>
              <a:buFont typeface="Calibri"/>
              <a:buAutoNum type="arabicPeriod"/>
              <a:defRPr sz="800" b="0" i="0" u="none" strike="noStrike" cap="none">
                <a:solidFill>
                  <a:srgbClr val="4E5C20"/>
                </a:solidFill>
                <a:latin typeface="Arial Narrow"/>
                <a:ea typeface="Arial Narrow"/>
                <a:cs typeface="Arial Narrow"/>
                <a:sym typeface="Arial Narrow"/>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86321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atin typeface="Bank Gothic" charset="0"/>
                <a:ea typeface="Bank Gothic" charset="0"/>
                <a:cs typeface="Bank Gothic"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rgbClr val="4E5C20"/>
                </a:solidFill>
                <a:latin typeface="Arial Narrow" charset="0"/>
                <a:ea typeface="Arial Narrow" charset="0"/>
                <a:cs typeface="Arial Narrow"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257689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rgbClr val="4E5C20"/>
                </a:solidFill>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rgbClr val="4E5C20"/>
                </a:solidFill>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ADA6256-1D02-0F45-8679-6C2BA8888FAB}" type="datetimeFigureOut">
              <a:rPr lang="en-US" smtClean="0"/>
              <a:t>5/6/19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70DF26-63EB-7248-A298-AC34C06E626C}" type="slidenum">
              <a:rPr lang="en-US" smtClean="0"/>
              <a:t>‹#›</a:t>
            </a:fld>
            <a:endParaRPr lang="en-US"/>
          </a:p>
        </p:txBody>
      </p:sp>
    </p:spTree>
    <p:extLst>
      <p:ext uri="{BB962C8B-B14F-4D97-AF65-F5344CB8AC3E}">
        <p14:creationId xmlns:p14="http://schemas.microsoft.com/office/powerpoint/2010/main" val="4542290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3895324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Bank Gothic" charset="0"/>
                <a:ea typeface="Bank Gothic" charset="0"/>
                <a:cs typeface="Bank Gothic"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4E5C20"/>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28198944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6" name="Footer Placeholder 5"/>
          <p:cNvSpPr>
            <a:spLocks noGrp="1"/>
          </p:cNvSpPr>
          <p:nvPr>
            <p:ph type="ftr" sz="quarter" idx="11"/>
          </p:nvPr>
        </p:nvSpPr>
        <p:spPr/>
        <p:txBody>
          <a:bodyPr/>
          <a:lstStyle/>
          <a:p>
            <a:endParaRPr lang="en-US">
              <a:solidFill>
                <a:srgbClr val="034B8D">
                  <a:tint val="75000"/>
                </a:srgbClr>
              </a:solidFill>
            </a:endParaRPr>
          </a:p>
        </p:txBody>
      </p:sp>
      <p:sp>
        <p:nvSpPr>
          <p:cNvPr id="7" name="Slide Number Placeholder 6"/>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25899732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rgbClr val="4E5C20"/>
                </a:solidFill>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rgbClr val="4E5C20"/>
                </a:solidFill>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8" name="Footer Placeholder 7"/>
          <p:cNvSpPr>
            <a:spLocks noGrp="1"/>
          </p:cNvSpPr>
          <p:nvPr>
            <p:ph type="ftr" sz="quarter" idx="11"/>
          </p:nvPr>
        </p:nvSpPr>
        <p:spPr/>
        <p:txBody>
          <a:bodyPr/>
          <a:lstStyle/>
          <a:p>
            <a:endParaRPr lang="en-US">
              <a:solidFill>
                <a:srgbClr val="034B8D">
                  <a:tint val="75000"/>
                </a:srgbClr>
              </a:solidFill>
            </a:endParaRPr>
          </a:p>
        </p:txBody>
      </p:sp>
      <p:sp>
        <p:nvSpPr>
          <p:cNvPr id="9" name="Slide Number Placeholder 8"/>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0082206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4" name="Footer Placeholder 3"/>
          <p:cNvSpPr>
            <a:spLocks noGrp="1"/>
          </p:cNvSpPr>
          <p:nvPr>
            <p:ph type="ftr" sz="quarter" idx="11"/>
          </p:nvPr>
        </p:nvSpPr>
        <p:spPr/>
        <p:txBody>
          <a:bodyPr/>
          <a:lstStyle/>
          <a:p>
            <a:endParaRPr lang="en-US">
              <a:solidFill>
                <a:srgbClr val="034B8D">
                  <a:tint val="75000"/>
                </a:srgbClr>
              </a:solidFill>
            </a:endParaRPr>
          </a:p>
        </p:txBody>
      </p:sp>
      <p:sp>
        <p:nvSpPr>
          <p:cNvPr id="5" name="Slide Number Placeholder 4"/>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6719740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3" name="Footer Placeholder 2"/>
          <p:cNvSpPr>
            <a:spLocks noGrp="1"/>
          </p:cNvSpPr>
          <p:nvPr>
            <p:ph type="ftr" sz="quarter" idx="11"/>
          </p:nvPr>
        </p:nvSpPr>
        <p:spPr/>
        <p:txBody>
          <a:bodyPr/>
          <a:lstStyle/>
          <a:p>
            <a:endParaRPr lang="en-US">
              <a:solidFill>
                <a:srgbClr val="034B8D">
                  <a:tint val="75000"/>
                </a:srgbClr>
              </a:solidFill>
            </a:endParaRPr>
          </a:p>
        </p:txBody>
      </p:sp>
      <p:sp>
        <p:nvSpPr>
          <p:cNvPr id="4" name="Slide Number Placeholder 3"/>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9897628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solidFill>
                  <a:srgbClr val="4E5C20"/>
                </a:solidFill>
                <a:latin typeface="Arial Narrow" charset="0"/>
                <a:ea typeface="Arial Narrow" charset="0"/>
                <a:cs typeface="Arial Narrow" charset="0"/>
              </a:defRPr>
            </a:lvl1pPr>
            <a:lvl2pPr>
              <a:defRPr sz="2800">
                <a:solidFill>
                  <a:srgbClr val="4E5C20"/>
                </a:solidFill>
                <a:latin typeface="Arial Narrow" charset="0"/>
                <a:ea typeface="Arial Narrow" charset="0"/>
                <a:cs typeface="Arial Narrow" charset="0"/>
              </a:defRPr>
            </a:lvl2pPr>
            <a:lvl3pPr>
              <a:defRPr sz="2400">
                <a:solidFill>
                  <a:srgbClr val="4E5C20"/>
                </a:solidFill>
                <a:latin typeface="Arial Narrow" charset="0"/>
                <a:ea typeface="Arial Narrow" charset="0"/>
                <a:cs typeface="Arial Narrow" charset="0"/>
              </a:defRPr>
            </a:lvl3pPr>
            <a:lvl4pPr>
              <a:defRPr sz="2000">
                <a:solidFill>
                  <a:srgbClr val="4E5C20"/>
                </a:solidFill>
                <a:latin typeface="Arial Narrow" charset="0"/>
                <a:ea typeface="Arial Narrow" charset="0"/>
                <a:cs typeface="Arial Narrow" charset="0"/>
              </a:defRPr>
            </a:lvl4pPr>
            <a:lvl5pPr>
              <a:defRPr sz="2000">
                <a:solidFill>
                  <a:srgbClr val="4E5C20"/>
                </a:solidFill>
                <a:latin typeface="Arial Narrow" charset="0"/>
                <a:ea typeface="Arial Narrow" charset="0"/>
                <a:cs typeface="Arial Narrow"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rgbClr val="4E5C20"/>
                </a:solidFill>
                <a:latin typeface="Arial Narrow" charset="0"/>
                <a:ea typeface="Arial Narrow" charset="0"/>
                <a:cs typeface="Arial Narrow"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6" name="Footer Placeholder 5"/>
          <p:cNvSpPr>
            <a:spLocks noGrp="1"/>
          </p:cNvSpPr>
          <p:nvPr>
            <p:ph type="ftr" sz="quarter" idx="11"/>
          </p:nvPr>
        </p:nvSpPr>
        <p:spPr/>
        <p:txBody>
          <a:bodyPr/>
          <a:lstStyle/>
          <a:p>
            <a:endParaRPr lang="en-US">
              <a:solidFill>
                <a:srgbClr val="034B8D">
                  <a:tint val="75000"/>
                </a:srgbClr>
              </a:solidFill>
            </a:endParaRPr>
          </a:p>
        </p:txBody>
      </p:sp>
      <p:sp>
        <p:nvSpPr>
          <p:cNvPr id="7" name="Slide Number Placeholder 6"/>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6331104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Bank Gothic" charset="0"/>
                <a:ea typeface="Bank Gothic" charset="0"/>
                <a:cs typeface="Bank Gothic" charset="0"/>
              </a:defRPr>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solidFill>
                  <a:srgbClr val="4E5C20"/>
                </a:solidFill>
                <a:latin typeface="Arial Narrow" charset="0"/>
                <a:ea typeface="Arial Narrow" charset="0"/>
                <a:cs typeface="Arial Narrow"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rgbClr val="4E5C20"/>
                </a:solidFill>
                <a:latin typeface="Arial Narrow" charset="0"/>
                <a:ea typeface="Arial Narrow" charset="0"/>
                <a:cs typeface="Arial Narrow"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6" name="Footer Placeholder 5"/>
          <p:cNvSpPr>
            <a:spLocks noGrp="1"/>
          </p:cNvSpPr>
          <p:nvPr>
            <p:ph type="ftr" sz="quarter" idx="11"/>
          </p:nvPr>
        </p:nvSpPr>
        <p:spPr/>
        <p:txBody>
          <a:bodyPr/>
          <a:lstStyle/>
          <a:p>
            <a:endParaRPr lang="en-US">
              <a:solidFill>
                <a:srgbClr val="034B8D">
                  <a:tint val="75000"/>
                </a:srgbClr>
              </a:solidFill>
            </a:endParaRPr>
          </a:p>
        </p:txBody>
      </p:sp>
      <p:sp>
        <p:nvSpPr>
          <p:cNvPr id="7" name="Slide Number Placeholder 6"/>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885493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vert270"/>
          <a:lstStyle>
            <a:lvl1pPr algn="l">
              <a:defRPr>
                <a:solidFill>
                  <a:srgbClr val="4E5C20"/>
                </a:solidFill>
                <a:latin typeface="Arial Narrow" charset="0"/>
                <a:ea typeface="Arial Narrow" charset="0"/>
                <a:cs typeface="Arial Narrow" charset="0"/>
              </a:defRPr>
            </a:lvl1pPr>
            <a:lvl2pPr algn="l">
              <a:defRPr>
                <a:solidFill>
                  <a:srgbClr val="4E5C20"/>
                </a:solidFill>
                <a:latin typeface="Arial Narrow" charset="0"/>
                <a:ea typeface="Arial Narrow" charset="0"/>
                <a:cs typeface="Arial Narrow" charset="0"/>
              </a:defRPr>
            </a:lvl2pPr>
            <a:lvl3pPr algn="l">
              <a:defRPr>
                <a:solidFill>
                  <a:srgbClr val="4E5C20"/>
                </a:solidFill>
                <a:latin typeface="Arial Narrow" charset="0"/>
                <a:ea typeface="Arial Narrow" charset="0"/>
                <a:cs typeface="Arial Narrow" charset="0"/>
              </a:defRPr>
            </a:lvl3pPr>
            <a:lvl4pPr algn="l">
              <a:defRPr>
                <a:solidFill>
                  <a:srgbClr val="4E5C20"/>
                </a:solidFill>
                <a:latin typeface="Arial Narrow" charset="0"/>
                <a:ea typeface="Arial Narrow" charset="0"/>
                <a:cs typeface="Arial Narrow" charset="0"/>
              </a:defRPr>
            </a:lvl4pPr>
            <a:lvl5pPr algn="l">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err="1"/>
              <a:t>xaThird</a:t>
            </a:r>
            <a:r>
              <a:rPr lang="en-US" dirty="0"/>
              <a:t>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4224561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8650" y="365125"/>
            <a:ext cx="1971675" cy="5811838"/>
          </a:xfrm>
        </p:spPr>
        <p:txBody>
          <a:bodyPr vert="vert270"/>
          <a:lstStyle>
            <a:lvl1pPr>
              <a:defRPr>
                <a:latin typeface="Bank Gothic" charset="0"/>
                <a:ea typeface="Bank Gothic" charset="0"/>
                <a:cs typeface="Bank Gothic" charset="0"/>
              </a:defRPr>
            </a:lvl1pPr>
          </a:lstStyle>
          <a:p>
            <a:r>
              <a:rPr lang="en-US" dirty="0"/>
              <a:t>Click to edit Master title style</a:t>
            </a:r>
          </a:p>
        </p:txBody>
      </p:sp>
      <p:sp>
        <p:nvSpPr>
          <p:cNvPr id="3" name="Vertical Text Placeholder 2"/>
          <p:cNvSpPr>
            <a:spLocks noGrp="1"/>
          </p:cNvSpPr>
          <p:nvPr>
            <p:ph type="body" orient="vert" idx="1"/>
          </p:nvPr>
        </p:nvSpPr>
        <p:spPr>
          <a:xfrm>
            <a:off x="2801834" y="365125"/>
            <a:ext cx="5800725" cy="5811838"/>
          </a:xfrm>
        </p:spPr>
        <p:txBody>
          <a:bodyPr vert="vert270"/>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061839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ADA6256-1D02-0F45-8679-6C2BA8888FAB}" type="datetimeFigureOut">
              <a:rPr lang="en-US" smtClean="0"/>
              <a:t>5/6/19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70DF26-63EB-7248-A298-AC34C06E626C}" type="slidenum">
              <a:rPr lang="en-US" smtClean="0"/>
              <a:t>‹#›</a:t>
            </a:fld>
            <a:endParaRPr lang="en-US"/>
          </a:p>
        </p:txBody>
      </p:sp>
    </p:spTree>
    <p:extLst>
      <p:ext uri="{BB962C8B-B14F-4D97-AF65-F5344CB8AC3E}">
        <p14:creationId xmlns:p14="http://schemas.microsoft.com/office/powerpoint/2010/main" val="947476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8" name="Footer Placeholder 1"/>
          <p:cNvSpPr>
            <a:spLocks noGrp="1"/>
          </p:cNvSpPr>
          <p:nvPr>
            <p:ph type="ftr" sz="quarter" idx="3"/>
          </p:nvPr>
        </p:nvSpPr>
        <p:spPr>
          <a:xfrm>
            <a:off x="441153" y="6182568"/>
            <a:ext cx="8366526" cy="365125"/>
          </a:xfrm>
          <a:prstGeom prst="rect">
            <a:avLst/>
          </a:prstGeom>
        </p:spPr>
        <p:txBody>
          <a:bodyPr/>
          <a:lstStyle>
            <a:lvl1pPr>
              <a:defRPr sz="1500"/>
            </a:lvl1pPr>
          </a:lstStyle>
          <a:p>
            <a:pPr algn="r"/>
            <a:r>
              <a:rPr lang="de-DE" dirty="0">
                <a:solidFill>
                  <a:srgbClr val="034B8D">
                    <a:lumMod val="50000"/>
                    <a:lumOff val="50000"/>
                  </a:srgbClr>
                </a:solidFill>
              </a:rPr>
              <a:t>The National Mining </a:t>
            </a:r>
            <a:r>
              <a:rPr lang="de-DE" dirty="0" err="1">
                <a:solidFill>
                  <a:srgbClr val="034B8D">
                    <a:lumMod val="50000"/>
                    <a:lumOff val="50000"/>
                  </a:srgbClr>
                </a:solidFill>
              </a:rPr>
              <a:t>Association</a:t>
            </a:r>
            <a:r>
              <a:rPr lang="de-DE" dirty="0">
                <a:solidFill>
                  <a:srgbClr val="034B8D">
                    <a:lumMod val="50000"/>
                    <a:lumOff val="50000"/>
                  </a:srgbClr>
                </a:solidFill>
              </a:rPr>
              <a:t> | Mining 2017 </a:t>
            </a:r>
            <a:r>
              <a:rPr lang="de-DE" dirty="0" err="1">
                <a:solidFill>
                  <a:srgbClr val="034B8D">
                    <a:lumMod val="50000"/>
                    <a:lumOff val="50000"/>
                  </a:srgbClr>
                </a:solidFill>
              </a:rPr>
              <a:t>Industry</a:t>
            </a:r>
            <a:r>
              <a:rPr lang="de-DE" dirty="0">
                <a:solidFill>
                  <a:srgbClr val="034B8D">
                    <a:lumMod val="50000"/>
                    <a:lumOff val="50000"/>
                  </a:srgbClr>
                </a:solidFill>
              </a:rPr>
              <a:t> </a:t>
            </a:r>
            <a:r>
              <a:rPr lang="de-DE" dirty="0" err="1">
                <a:solidFill>
                  <a:srgbClr val="034B8D">
                    <a:lumMod val="50000"/>
                    <a:lumOff val="50000"/>
                  </a:srgbClr>
                </a:solidFill>
              </a:rPr>
              <a:t>Overview</a:t>
            </a:r>
            <a:r>
              <a:rPr lang="de-DE" dirty="0">
                <a:solidFill>
                  <a:srgbClr val="034B8D">
                    <a:lumMod val="50000"/>
                    <a:lumOff val="50000"/>
                  </a:srgbClr>
                </a:solidFill>
              </a:rPr>
              <a:t> | </a:t>
            </a:r>
            <a:fld id="{08ECA5DB-7D9D-4D66-9A15-515CE9E62021}" type="slidenum">
              <a:rPr lang="de-DE" smtClean="0">
                <a:solidFill>
                  <a:srgbClr val="034B8D">
                    <a:lumMod val="50000"/>
                    <a:lumOff val="50000"/>
                  </a:srgbClr>
                </a:solidFill>
              </a:rPr>
              <a:pPr algn="r"/>
              <a:t>‹#›</a:t>
            </a:fld>
            <a:endParaRPr lang="de-DE" dirty="0">
              <a:solidFill>
                <a:srgbClr val="034B8D">
                  <a:lumMod val="50000"/>
                  <a:lumOff val="50000"/>
                </a:srgbClr>
              </a:solidFill>
            </a:endParaRPr>
          </a:p>
        </p:txBody>
      </p:sp>
    </p:spTree>
    <p:extLst>
      <p:ext uri="{BB962C8B-B14F-4D97-AF65-F5344CB8AC3E}">
        <p14:creationId xmlns:p14="http://schemas.microsoft.com/office/powerpoint/2010/main" val="31721070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atin typeface="Bank Gothic" charset="0"/>
                <a:ea typeface="Bank Gothic" charset="0"/>
                <a:cs typeface="Bank Gothic" charset="0"/>
              </a:defRPr>
            </a:lvl1pPr>
          </a:lstStyle>
          <a:p>
            <a:r>
              <a:rPr lang="en-US" dirty="0"/>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solidFill>
                  <a:srgbClr val="4E5C20"/>
                </a:solidFill>
                <a:latin typeface="Arial Narrow" charset="0"/>
                <a:ea typeface="Arial Narrow" charset="0"/>
                <a:cs typeface="Arial Narrow"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2448017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4684056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atin typeface="Bank Gothic" charset="0"/>
                <a:ea typeface="Bank Gothic" charset="0"/>
                <a:cs typeface="Bank Gothic" charset="0"/>
              </a:defRPr>
            </a:lvl1pPr>
          </a:lstStyle>
          <a:p>
            <a:r>
              <a:rPr lang="en-US" dirty="0"/>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rgbClr val="4E5C20"/>
                </a:solidFill>
                <a:latin typeface="Arial Narrow" charset="0"/>
                <a:ea typeface="Arial Narrow" charset="0"/>
                <a:cs typeface="Arial Narrow"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898662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9"/>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9"/>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6" name="Footer Placeholder 5"/>
          <p:cNvSpPr>
            <a:spLocks noGrp="1"/>
          </p:cNvSpPr>
          <p:nvPr>
            <p:ph type="ftr" sz="quarter" idx="11"/>
          </p:nvPr>
        </p:nvSpPr>
        <p:spPr/>
        <p:txBody>
          <a:bodyPr/>
          <a:lstStyle/>
          <a:p>
            <a:endParaRPr lang="en-US">
              <a:solidFill>
                <a:srgbClr val="034B8D">
                  <a:tint val="75000"/>
                </a:srgbClr>
              </a:solidFill>
            </a:endParaRPr>
          </a:p>
        </p:txBody>
      </p:sp>
      <p:sp>
        <p:nvSpPr>
          <p:cNvPr id="7" name="Slide Number Placeholder 6"/>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9218667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rgbClr val="4E5C20"/>
                </a:solidFill>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solidFill>
                  <a:srgbClr val="4E5C20"/>
                </a:solidFill>
                <a:latin typeface="Arial Narrow" charset="0"/>
                <a:ea typeface="Arial Narrow" charset="0"/>
                <a:cs typeface="Arial Narrow"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7" y="2505075"/>
            <a:ext cx="3887391" cy="3684588"/>
          </a:xfrm>
        </p:spPr>
        <p:txBody>
          <a:bodyPr/>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8" name="Footer Placeholder 7"/>
          <p:cNvSpPr>
            <a:spLocks noGrp="1"/>
          </p:cNvSpPr>
          <p:nvPr>
            <p:ph type="ftr" sz="quarter" idx="11"/>
          </p:nvPr>
        </p:nvSpPr>
        <p:spPr/>
        <p:txBody>
          <a:bodyPr/>
          <a:lstStyle/>
          <a:p>
            <a:endParaRPr lang="en-US">
              <a:solidFill>
                <a:srgbClr val="034B8D">
                  <a:tint val="75000"/>
                </a:srgbClr>
              </a:solidFill>
            </a:endParaRPr>
          </a:p>
        </p:txBody>
      </p:sp>
      <p:sp>
        <p:nvSpPr>
          <p:cNvPr id="9" name="Slide Number Placeholder 8"/>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11073030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4" name="Footer Placeholder 3"/>
          <p:cNvSpPr>
            <a:spLocks noGrp="1"/>
          </p:cNvSpPr>
          <p:nvPr>
            <p:ph type="ftr" sz="quarter" idx="11"/>
          </p:nvPr>
        </p:nvSpPr>
        <p:spPr/>
        <p:txBody>
          <a:bodyPr/>
          <a:lstStyle/>
          <a:p>
            <a:endParaRPr lang="en-US">
              <a:solidFill>
                <a:srgbClr val="034B8D">
                  <a:tint val="75000"/>
                </a:srgbClr>
              </a:solidFill>
            </a:endParaRPr>
          </a:p>
        </p:txBody>
      </p:sp>
      <p:sp>
        <p:nvSpPr>
          <p:cNvPr id="5" name="Slide Number Placeholder 4"/>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28038211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3" name="Footer Placeholder 2"/>
          <p:cNvSpPr>
            <a:spLocks noGrp="1"/>
          </p:cNvSpPr>
          <p:nvPr>
            <p:ph type="ftr" sz="quarter" idx="11"/>
          </p:nvPr>
        </p:nvSpPr>
        <p:spPr/>
        <p:txBody>
          <a:bodyPr/>
          <a:lstStyle/>
          <a:p>
            <a:endParaRPr lang="en-US">
              <a:solidFill>
                <a:srgbClr val="034B8D">
                  <a:tint val="75000"/>
                </a:srgbClr>
              </a:solidFill>
            </a:endParaRPr>
          </a:p>
        </p:txBody>
      </p:sp>
      <p:sp>
        <p:nvSpPr>
          <p:cNvPr id="4" name="Slide Number Placeholder 3"/>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110180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idx="1"/>
          </p:nvPr>
        </p:nvSpPr>
        <p:spPr>
          <a:xfrm>
            <a:off x="3887391" y="987432"/>
            <a:ext cx="4629150" cy="4873625"/>
          </a:xfrm>
        </p:spPr>
        <p:txBody>
          <a:bodyPr/>
          <a:lstStyle>
            <a:lvl1pPr>
              <a:defRPr sz="3200">
                <a:solidFill>
                  <a:srgbClr val="4E5C20"/>
                </a:solidFill>
                <a:latin typeface="Arial Narrow" charset="0"/>
                <a:ea typeface="Arial Narrow" charset="0"/>
                <a:cs typeface="Arial Narrow" charset="0"/>
              </a:defRPr>
            </a:lvl1pPr>
            <a:lvl2pPr>
              <a:defRPr sz="2800">
                <a:solidFill>
                  <a:srgbClr val="4E5C20"/>
                </a:solidFill>
                <a:latin typeface="Arial Narrow" charset="0"/>
                <a:ea typeface="Arial Narrow" charset="0"/>
                <a:cs typeface="Arial Narrow" charset="0"/>
              </a:defRPr>
            </a:lvl2pPr>
            <a:lvl3pPr>
              <a:defRPr sz="2400">
                <a:solidFill>
                  <a:srgbClr val="4E5C20"/>
                </a:solidFill>
                <a:latin typeface="Arial Narrow" charset="0"/>
                <a:ea typeface="Arial Narrow" charset="0"/>
                <a:cs typeface="Arial Narrow" charset="0"/>
              </a:defRPr>
            </a:lvl3pPr>
            <a:lvl4pPr>
              <a:defRPr sz="2000">
                <a:solidFill>
                  <a:srgbClr val="4E5C20"/>
                </a:solidFill>
                <a:latin typeface="Arial Narrow" charset="0"/>
                <a:ea typeface="Arial Narrow" charset="0"/>
                <a:cs typeface="Arial Narrow" charset="0"/>
              </a:defRPr>
            </a:lvl4pPr>
            <a:lvl5pPr>
              <a:defRPr sz="2000">
                <a:solidFill>
                  <a:srgbClr val="4E5C20"/>
                </a:solidFill>
                <a:latin typeface="Arial Narrow" charset="0"/>
                <a:ea typeface="Arial Narrow" charset="0"/>
                <a:cs typeface="Arial Narrow"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solidFill>
                  <a:srgbClr val="4E5C20"/>
                </a:solidFill>
                <a:latin typeface="Arial Narrow" charset="0"/>
                <a:ea typeface="Arial Narrow" charset="0"/>
                <a:cs typeface="Arial Narrow"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6" name="Footer Placeholder 5"/>
          <p:cNvSpPr>
            <a:spLocks noGrp="1"/>
          </p:cNvSpPr>
          <p:nvPr>
            <p:ph type="ftr" sz="quarter" idx="11"/>
          </p:nvPr>
        </p:nvSpPr>
        <p:spPr/>
        <p:txBody>
          <a:bodyPr/>
          <a:lstStyle/>
          <a:p>
            <a:endParaRPr lang="en-US">
              <a:solidFill>
                <a:srgbClr val="034B8D">
                  <a:tint val="75000"/>
                </a:srgbClr>
              </a:solidFill>
            </a:endParaRPr>
          </a:p>
        </p:txBody>
      </p:sp>
      <p:sp>
        <p:nvSpPr>
          <p:cNvPr id="7" name="Slide Number Placeholder 6"/>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29178421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Bank Gothic" charset="0"/>
                <a:ea typeface="Bank Gothic" charset="0"/>
                <a:cs typeface="Bank Gothic" charset="0"/>
              </a:defRPr>
            </a:lvl1pPr>
          </a:lstStyle>
          <a:p>
            <a:r>
              <a:rPr lang="en-US" dirty="0"/>
              <a:t>Click to edit Master title style</a:t>
            </a:r>
          </a:p>
        </p:txBody>
      </p:sp>
      <p:sp>
        <p:nvSpPr>
          <p:cNvPr id="3" name="Picture Placeholder 2"/>
          <p:cNvSpPr>
            <a:spLocks noGrp="1" noChangeAspect="1"/>
          </p:cNvSpPr>
          <p:nvPr>
            <p:ph type="pic" idx="1"/>
          </p:nvPr>
        </p:nvSpPr>
        <p:spPr>
          <a:xfrm>
            <a:off x="3887391" y="987432"/>
            <a:ext cx="4629150" cy="4873625"/>
          </a:xfrm>
        </p:spPr>
        <p:txBody>
          <a:bodyPr anchor="t"/>
          <a:lstStyle>
            <a:lvl1pPr marL="0" indent="0">
              <a:buNone/>
              <a:defRPr sz="3200">
                <a:solidFill>
                  <a:srgbClr val="4E5C20"/>
                </a:solidFill>
                <a:latin typeface="Arial Narrow" charset="0"/>
                <a:ea typeface="Arial Narrow" charset="0"/>
                <a:cs typeface="Arial Narrow"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solidFill>
                  <a:srgbClr val="4E5C20"/>
                </a:solidFill>
                <a:latin typeface="Arial Narrow" charset="0"/>
                <a:ea typeface="Arial Narrow" charset="0"/>
                <a:cs typeface="Arial Narrow"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6" name="Footer Placeholder 5"/>
          <p:cNvSpPr>
            <a:spLocks noGrp="1"/>
          </p:cNvSpPr>
          <p:nvPr>
            <p:ph type="ftr" sz="quarter" idx="11"/>
          </p:nvPr>
        </p:nvSpPr>
        <p:spPr/>
        <p:txBody>
          <a:bodyPr/>
          <a:lstStyle/>
          <a:p>
            <a:endParaRPr lang="en-US">
              <a:solidFill>
                <a:srgbClr val="034B8D">
                  <a:tint val="75000"/>
                </a:srgbClr>
              </a:solidFill>
            </a:endParaRPr>
          </a:p>
        </p:txBody>
      </p:sp>
      <p:sp>
        <p:nvSpPr>
          <p:cNvPr id="7" name="Slide Number Placeholder 6"/>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1687016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A6256-1D02-0F45-8679-6C2BA8888FAB}" type="datetimeFigureOut">
              <a:rPr lang="en-US" smtClean="0"/>
              <a:t>5/6/19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70DF26-63EB-7248-A298-AC34C06E626C}" type="slidenum">
              <a:rPr lang="en-US" smtClean="0"/>
              <a:t>‹#›</a:t>
            </a:fld>
            <a:endParaRPr lang="en-US"/>
          </a:p>
        </p:txBody>
      </p:sp>
    </p:spTree>
    <p:extLst>
      <p:ext uri="{BB962C8B-B14F-4D97-AF65-F5344CB8AC3E}">
        <p14:creationId xmlns:p14="http://schemas.microsoft.com/office/powerpoint/2010/main" val="17099680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nk Gothic" charset="0"/>
                <a:ea typeface="Bank Gothic" charset="0"/>
                <a:cs typeface="Bank Gothic"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vert270"/>
          <a:lstStyle>
            <a:lvl1pPr algn="l">
              <a:defRPr>
                <a:solidFill>
                  <a:srgbClr val="4E5C20"/>
                </a:solidFill>
                <a:latin typeface="Arial Narrow" charset="0"/>
                <a:ea typeface="Arial Narrow" charset="0"/>
                <a:cs typeface="Arial Narrow" charset="0"/>
              </a:defRPr>
            </a:lvl1pPr>
            <a:lvl2pPr algn="l">
              <a:defRPr>
                <a:solidFill>
                  <a:srgbClr val="4E5C20"/>
                </a:solidFill>
                <a:latin typeface="Arial Narrow" charset="0"/>
                <a:ea typeface="Arial Narrow" charset="0"/>
                <a:cs typeface="Arial Narrow" charset="0"/>
              </a:defRPr>
            </a:lvl2pPr>
            <a:lvl3pPr algn="l">
              <a:defRPr>
                <a:solidFill>
                  <a:srgbClr val="4E5C20"/>
                </a:solidFill>
                <a:latin typeface="Arial Narrow" charset="0"/>
                <a:ea typeface="Arial Narrow" charset="0"/>
                <a:cs typeface="Arial Narrow" charset="0"/>
              </a:defRPr>
            </a:lvl3pPr>
            <a:lvl4pPr algn="l">
              <a:defRPr>
                <a:solidFill>
                  <a:srgbClr val="4E5C20"/>
                </a:solidFill>
                <a:latin typeface="Arial Narrow" charset="0"/>
                <a:ea typeface="Arial Narrow" charset="0"/>
                <a:cs typeface="Arial Narrow" charset="0"/>
              </a:defRPr>
            </a:lvl4pPr>
            <a:lvl5pPr algn="l">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err="1"/>
              <a:t>xaThird</a:t>
            </a:r>
            <a:r>
              <a:rPr lang="en-US" dirty="0"/>
              <a:t>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5245057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8658" y="365130"/>
            <a:ext cx="1971675" cy="5811839"/>
          </a:xfrm>
        </p:spPr>
        <p:txBody>
          <a:bodyPr vert="vert270"/>
          <a:lstStyle>
            <a:lvl1pPr>
              <a:defRPr>
                <a:latin typeface="Bank Gothic" charset="0"/>
                <a:ea typeface="Bank Gothic" charset="0"/>
                <a:cs typeface="Bank Gothic" charset="0"/>
              </a:defRPr>
            </a:lvl1pPr>
          </a:lstStyle>
          <a:p>
            <a:r>
              <a:rPr lang="en-US" dirty="0"/>
              <a:t>Click to edit Master title style</a:t>
            </a:r>
          </a:p>
        </p:txBody>
      </p:sp>
      <p:sp>
        <p:nvSpPr>
          <p:cNvPr id="3" name="Vertical Text Placeholder 2"/>
          <p:cNvSpPr>
            <a:spLocks noGrp="1"/>
          </p:cNvSpPr>
          <p:nvPr>
            <p:ph type="body" orient="vert" idx="1"/>
          </p:nvPr>
        </p:nvSpPr>
        <p:spPr>
          <a:xfrm>
            <a:off x="2801839" y="365130"/>
            <a:ext cx="5800725" cy="5811839"/>
          </a:xfrm>
        </p:spPr>
        <p:txBody>
          <a:bodyPr vert="vert270"/>
          <a:lstStyle>
            <a:lvl1pPr>
              <a:defRPr>
                <a:solidFill>
                  <a:srgbClr val="4E5C20"/>
                </a:solidFill>
                <a:latin typeface="Arial Narrow" charset="0"/>
                <a:ea typeface="Arial Narrow" charset="0"/>
                <a:cs typeface="Arial Narrow" charset="0"/>
              </a:defRPr>
            </a:lvl1pPr>
            <a:lvl2pPr>
              <a:defRPr>
                <a:solidFill>
                  <a:srgbClr val="4E5C20"/>
                </a:solidFill>
                <a:latin typeface="Arial Narrow" charset="0"/>
                <a:ea typeface="Arial Narrow" charset="0"/>
                <a:cs typeface="Arial Narrow" charset="0"/>
              </a:defRPr>
            </a:lvl2pPr>
            <a:lvl3pPr>
              <a:defRPr>
                <a:solidFill>
                  <a:srgbClr val="4E5C20"/>
                </a:solidFill>
                <a:latin typeface="Arial Narrow" charset="0"/>
                <a:ea typeface="Arial Narrow" charset="0"/>
                <a:cs typeface="Arial Narrow" charset="0"/>
              </a:defRPr>
            </a:lvl3pPr>
            <a:lvl4pPr>
              <a:defRPr>
                <a:solidFill>
                  <a:srgbClr val="4E5C20"/>
                </a:solidFill>
                <a:latin typeface="Arial Narrow" charset="0"/>
                <a:ea typeface="Arial Narrow" charset="0"/>
                <a:cs typeface="Arial Narrow" charset="0"/>
              </a:defRPr>
            </a:lvl4pPr>
            <a:lvl5pPr>
              <a:defRPr>
                <a:solidFill>
                  <a:srgbClr val="4E5C20"/>
                </a:solidFill>
                <a:latin typeface="Arial Narrow" charset="0"/>
                <a:ea typeface="Arial Narrow" charset="0"/>
                <a:cs typeface="Arial Narro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11"/>
          </p:nvPr>
        </p:nvSpPr>
        <p:spPr/>
        <p:txBody>
          <a:bodyPr/>
          <a:lstStyle/>
          <a:p>
            <a:endParaRPr lang="en-US">
              <a:solidFill>
                <a:srgbClr val="034B8D">
                  <a:tint val="75000"/>
                </a:srgbClr>
              </a:solidFill>
            </a:endParaRPr>
          </a:p>
        </p:txBody>
      </p:sp>
      <p:sp>
        <p:nvSpPr>
          <p:cNvPr id="6" name="Slide Number Placeholder 5"/>
          <p:cNvSpPr>
            <a:spLocks noGrp="1"/>
          </p:cNvSpPr>
          <p:nvPr>
            <p:ph type="sldNum" sz="quarter" idx="12"/>
          </p:nvPr>
        </p:nvSpPr>
        <p:spPr/>
        <p:txBody>
          <a:body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0136884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8" name="Footer Placeholder 1"/>
          <p:cNvSpPr>
            <a:spLocks noGrp="1"/>
          </p:cNvSpPr>
          <p:nvPr>
            <p:ph type="ftr" sz="quarter" idx="3"/>
          </p:nvPr>
        </p:nvSpPr>
        <p:spPr>
          <a:xfrm>
            <a:off x="441153" y="6182568"/>
            <a:ext cx="8366526" cy="365125"/>
          </a:xfrm>
          <a:prstGeom prst="rect">
            <a:avLst/>
          </a:prstGeom>
        </p:spPr>
        <p:txBody>
          <a:bodyPr/>
          <a:lstStyle>
            <a:lvl1pPr>
              <a:defRPr sz="1500"/>
            </a:lvl1pPr>
          </a:lstStyle>
          <a:p>
            <a:pPr algn="r"/>
            <a:r>
              <a:rPr lang="de-DE" dirty="0">
                <a:solidFill>
                  <a:srgbClr val="034B8D">
                    <a:lumMod val="50000"/>
                    <a:lumOff val="50000"/>
                  </a:srgbClr>
                </a:solidFill>
              </a:rPr>
              <a:t>The National Mining </a:t>
            </a:r>
            <a:r>
              <a:rPr lang="de-DE" dirty="0" err="1">
                <a:solidFill>
                  <a:srgbClr val="034B8D">
                    <a:lumMod val="50000"/>
                    <a:lumOff val="50000"/>
                  </a:srgbClr>
                </a:solidFill>
              </a:rPr>
              <a:t>Association</a:t>
            </a:r>
            <a:r>
              <a:rPr lang="de-DE" dirty="0">
                <a:solidFill>
                  <a:srgbClr val="034B8D">
                    <a:lumMod val="50000"/>
                    <a:lumOff val="50000"/>
                  </a:srgbClr>
                </a:solidFill>
              </a:rPr>
              <a:t> | Mining 2017 </a:t>
            </a:r>
            <a:r>
              <a:rPr lang="de-DE" dirty="0" err="1">
                <a:solidFill>
                  <a:srgbClr val="034B8D">
                    <a:lumMod val="50000"/>
                    <a:lumOff val="50000"/>
                  </a:srgbClr>
                </a:solidFill>
              </a:rPr>
              <a:t>Industry</a:t>
            </a:r>
            <a:r>
              <a:rPr lang="de-DE" dirty="0">
                <a:solidFill>
                  <a:srgbClr val="034B8D">
                    <a:lumMod val="50000"/>
                    <a:lumOff val="50000"/>
                  </a:srgbClr>
                </a:solidFill>
              </a:rPr>
              <a:t> </a:t>
            </a:r>
            <a:r>
              <a:rPr lang="de-DE" dirty="0" err="1">
                <a:solidFill>
                  <a:srgbClr val="034B8D">
                    <a:lumMod val="50000"/>
                    <a:lumOff val="50000"/>
                  </a:srgbClr>
                </a:solidFill>
              </a:rPr>
              <a:t>Overview</a:t>
            </a:r>
            <a:r>
              <a:rPr lang="de-DE" dirty="0">
                <a:solidFill>
                  <a:srgbClr val="034B8D">
                    <a:lumMod val="50000"/>
                    <a:lumOff val="50000"/>
                  </a:srgbClr>
                </a:solidFill>
              </a:rPr>
              <a:t> | </a:t>
            </a:r>
            <a:fld id="{08ECA5DB-7D9D-4D66-9A15-515CE9E62021}" type="slidenum">
              <a:rPr lang="de-DE" smtClean="0">
                <a:solidFill>
                  <a:srgbClr val="034B8D">
                    <a:lumMod val="50000"/>
                    <a:lumOff val="50000"/>
                  </a:srgbClr>
                </a:solidFill>
              </a:rPr>
              <a:pPr algn="r"/>
              <a:t>‹#›</a:t>
            </a:fld>
            <a:endParaRPr lang="de-DE" dirty="0">
              <a:solidFill>
                <a:srgbClr val="034B8D">
                  <a:lumMod val="50000"/>
                  <a:lumOff val="50000"/>
                </a:srgbClr>
              </a:solidFill>
            </a:endParaRPr>
          </a:p>
        </p:txBody>
      </p:sp>
    </p:spTree>
    <p:extLst>
      <p:ext uri="{BB962C8B-B14F-4D97-AF65-F5344CB8AC3E}">
        <p14:creationId xmlns:p14="http://schemas.microsoft.com/office/powerpoint/2010/main" val="840245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Bank Gothic" charset="0"/>
                <a:ea typeface="Bank Gothic" charset="0"/>
                <a:cs typeface="Bank Gothic" charset="0"/>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solidFill>
                  <a:srgbClr val="4E5C20"/>
                </a:solidFill>
                <a:latin typeface="Arial Narrow" charset="0"/>
                <a:ea typeface="Arial Narrow" charset="0"/>
                <a:cs typeface="Arial Narrow" charset="0"/>
              </a:defRPr>
            </a:lvl1pPr>
            <a:lvl2pPr>
              <a:defRPr sz="2800">
                <a:solidFill>
                  <a:srgbClr val="4E5C20"/>
                </a:solidFill>
                <a:latin typeface="Arial Narrow" charset="0"/>
                <a:ea typeface="Arial Narrow" charset="0"/>
                <a:cs typeface="Arial Narrow" charset="0"/>
              </a:defRPr>
            </a:lvl2pPr>
            <a:lvl3pPr>
              <a:defRPr sz="2400">
                <a:solidFill>
                  <a:srgbClr val="4E5C20"/>
                </a:solidFill>
                <a:latin typeface="Arial Narrow" charset="0"/>
                <a:ea typeface="Arial Narrow" charset="0"/>
                <a:cs typeface="Arial Narrow" charset="0"/>
              </a:defRPr>
            </a:lvl3pPr>
            <a:lvl4pPr>
              <a:defRPr sz="2000">
                <a:solidFill>
                  <a:srgbClr val="4E5C20"/>
                </a:solidFill>
                <a:latin typeface="Arial Narrow" charset="0"/>
                <a:ea typeface="Arial Narrow" charset="0"/>
                <a:cs typeface="Arial Narrow" charset="0"/>
              </a:defRPr>
            </a:lvl4pPr>
            <a:lvl5pPr>
              <a:defRPr sz="2000">
                <a:solidFill>
                  <a:srgbClr val="4E5C20"/>
                </a:solidFill>
                <a:latin typeface="Arial Narrow" charset="0"/>
                <a:ea typeface="Arial Narrow" charset="0"/>
                <a:cs typeface="Arial Narrow"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rgbClr val="4E5C20"/>
                </a:solidFill>
                <a:latin typeface="Arial Narrow" charset="0"/>
                <a:ea typeface="Arial Narrow" charset="0"/>
                <a:cs typeface="Arial Narrow"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ADA6256-1D02-0F45-8679-6C2BA8888FAB}" type="datetimeFigureOut">
              <a:rPr lang="en-US" smtClean="0"/>
              <a:t>5/6/19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0DF26-63EB-7248-A298-AC34C06E626C}" type="slidenum">
              <a:rPr lang="en-US" smtClean="0"/>
              <a:t>‹#›</a:t>
            </a:fld>
            <a:endParaRPr lang="en-US"/>
          </a:p>
        </p:txBody>
      </p:sp>
    </p:spTree>
    <p:extLst>
      <p:ext uri="{BB962C8B-B14F-4D97-AF65-F5344CB8AC3E}">
        <p14:creationId xmlns:p14="http://schemas.microsoft.com/office/powerpoint/2010/main" val="25090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Bank Gothic" charset="0"/>
                <a:ea typeface="Bank Gothic" charset="0"/>
                <a:cs typeface="Bank Gothic" charset="0"/>
              </a:defRPr>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solidFill>
                  <a:srgbClr val="4E5C20"/>
                </a:solidFill>
                <a:latin typeface="Arial Narrow" charset="0"/>
                <a:ea typeface="Arial Narrow" charset="0"/>
                <a:cs typeface="Arial Narrow"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rgbClr val="4E5C20"/>
                </a:solidFill>
                <a:latin typeface="Arial Narrow" charset="0"/>
                <a:ea typeface="Arial Narrow" charset="0"/>
                <a:cs typeface="Arial Narrow"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ADA6256-1D02-0F45-8679-6C2BA8888FAB}" type="datetimeFigureOut">
              <a:rPr lang="en-US" smtClean="0"/>
              <a:t>5/6/19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0DF26-63EB-7248-A298-AC34C06E626C}" type="slidenum">
              <a:rPr lang="en-US" smtClean="0"/>
              <a:t>‹#›</a:t>
            </a:fld>
            <a:endParaRPr lang="en-US"/>
          </a:p>
        </p:txBody>
      </p:sp>
    </p:spTree>
    <p:extLst>
      <p:ext uri="{BB962C8B-B14F-4D97-AF65-F5344CB8AC3E}">
        <p14:creationId xmlns:p14="http://schemas.microsoft.com/office/powerpoint/2010/main" val="765876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1.jp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A6256-1D02-0F45-8679-6C2BA8888FAB}" type="datetimeFigureOut">
              <a:rPr lang="en-US" smtClean="0"/>
              <a:t>5/6/19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0DF26-63EB-7248-A298-AC34C06E626C}" type="slidenum">
              <a:rPr lang="en-US" smtClean="0"/>
              <a:t>‹#›</a:t>
            </a:fld>
            <a:endParaRPr lang="en-US"/>
          </a:p>
        </p:txBody>
      </p:sp>
    </p:spTree>
    <p:extLst>
      <p:ext uri="{BB962C8B-B14F-4D97-AF65-F5344CB8AC3E}">
        <p14:creationId xmlns:p14="http://schemas.microsoft.com/office/powerpoint/2010/main" val="395652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Bank Gothic" charset="0"/>
          <a:ea typeface="Bank Gothic" charset="0"/>
          <a:cs typeface="Bank Gothic"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E5C20"/>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E5C20"/>
          </a:solidFill>
          <a:latin typeface="Arial Narrow" charset="0"/>
          <a:ea typeface="Arial Narrow" charset="0"/>
          <a:cs typeface="Arial Narrow"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E5C20"/>
          </a:solidFill>
          <a:latin typeface="Arial Narrow" charset="0"/>
          <a:ea typeface="Arial Narrow" charset="0"/>
          <a:cs typeface="Arial Narrow"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E5C20"/>
          </a:solidFill>
          <a:latin typeface="Arial Narrow" charset="0"/>
          <a:ea typeface="Arial Narrow" charset="0"/>
          <a:cs typeface="Arial Narrow"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E5C20"/>
          </a:solidFill>
          <a:latin typeface="Arial Narrow" charset="0"/>
          <a:ea typeface="Arial Narrow" charset="0"/>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34B8D">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27123517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Bank Gothic" charset="0"/>
          <a:ea typeface="Bank Gothic" charset="0"/>
          <a:cs typeface="Bank Gothic"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E5C20"/>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E5C20"/>
          </a:solidFill>
          <a:latin typeface="Arial Narrow" charset="0"/>
          <a:ea typeface="Arial Narrow" charset="0"/>
          <a:cs typeface="Arial Narrow"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E5C20"/>
          </a:solidFill>
          <a:latin typeface="Arial Narrow" charset="0"/>
          <a:ea typeface="Arial Narrow" charset="0"/>
          <a:cs typeface="Arial Narrow"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E5C20"/>
          </a:solidFill>
          <a:latin typeface="Arial Narrow" charset="0"/>
          <a:ea typeface="Arial Narrow" charset="0"/>
          <a:cs typeface="Arial Narrow"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E5C20"/>
          </a:solidFill>
          <a:latin typeface="Arial Narrow" charset="0"/>
          <a:ea typeface="Arial Narrow" charset="0"/>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34B8D">
                  <a:tint val="75000"/>
                </a:srgb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5750458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Bank Gothic" charset="0"/>
          <a:ea typeface="Bank Gothic" charset="0"/>
          <a:cs typeface="Bank Gothic"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E5C20"/>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E5C20"/>
          </a:solidFill>
          <a:latin typeface="Arial Narrow" charset="0"/>
          <a:ea typeface="Arial Narrow" charset="0"/>
          <a:cs typeface="Arial Narrow"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E5C20"/>
          </a:solidFill>
          <a:latin typeface="Arial Narrow" charset="0"/>
          <a:ea typeface="Arial Narrow" charset="0"/>
          <a:cs typeface="Arial Narrow"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E5C20"/>
          </a:solidFill>
          <a:latin typeface="Arial Narrow" charset="0"/>
          <a:ea typeface="Arial Narrow" charset="0"/>
          <a:cs typeface="Arial Narrow"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E5C20"/>
          </a:solidFill>
          <a:latin typeface="Arial Narrow" charset="0"/>
          <a:ea typeface="Arial Narrow" charset="0"/>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34B8D">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105859577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defTabSz="914400" rtl="0" eaLnBrk="1" latinLnBrk="0" hangingPunct="1">
        <a:lnSpc>
          <a:spcPct val="90000"/>
        </a:lnSpc>
        <a:spcBef>
          <a:spcPct val="0"/>
        </a:spcBef>
        <a:buNone/>
        <a:defRPr sz="4400" kern="1200">
          <a:solidFill>
            <a:schemeClr val="tx1"/>
          </a:solidFill>
          <a:latin typeface="Bank Gothic" charset="0"/>
          <a:ea typeface="Bank Gothic" charset="0"/>
          <a:cs typeface="Bank Gothic"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E5C20"/>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E5C20"/>
          </a:solidFill>
          <a:latin typeface="Arial Narrow" charset="0"/>
          <a:ea typeface="Arial Narrow" charset="0"/>
          <a:cs typeface="Arial Narrow"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E5C20"/>
          </a:solidFill>
          <a:latin typeface="Arial Narrow" charset="0"/>
          <a:ea typeface="Arial Narrow" charset="0"/>
          <a:cs typeface="Arial Narrow"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E5C20"/>
          </a:solidFill>
          <a:latin typeface="Arial Narrow" charset="0"/>
          <a:ea typeface="Arial Narrow" charset="0"/>
          <a:cs typeface="Arial Narrow"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E5C20"/>
          </a:solidFill>
          <a:latin typeface="Arial Narrow" charset="0"/>
          <a:ea typeface="Arial Narrow" charset="0"/>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34B8D">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56753967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l" defTabSz="914400" rtl="0" eaLnBrk="1" latinLnBrk="0" hangingPunct="1">
        <a:lnSpc>
          <a:spcPct val="90000"/>
        </a:lnSpc>
        <a:spcBef>
          <a:spcPct val="0"/>
        </a:spcBef>
        <a:buNone/>
        <a:defRPr sz="4400" kern="1200">
          <a:solidFill>
            <a:schemeClr val="tx1"/>
          </a:solidFill>
          <a:latin typeface="Bank Gothic" charset="0"/>
          <a:ea typeface="Bank Gothic" charset="0"/>
          <a:cs typeface="Bank Gothic"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E5C20"/>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E5C20"/>
          </a:solidFill>
          <a:latin typeface="Arial Narrow" charset="0"/>
          <a:ea typeface="Arial Narrow" charset="0"/>
          <a:cs typeface="Arial Narrow"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E5C20"/>
          </a:solidFill>
          <a:latin typeface="Arial Narrow" charset="0"/>
          <a:ea typeface="Arial Narrow" charset="0"/>
          <a:cs typeface="Arial Narrow"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E5C20"/>
          </a:solidFill>
          <a:latin typeface="Arial Narrow" charset="0"/>
          <a:ea typeface="Arial Narrow" charset="0"/>
          <a:cs typeface="Arial Narrow"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E5C20"/>
          </a:solidFill>
          <a:latin typeface="Arial Narrow" charset="0"/>
          <a:ea typeface="Arial Narrow" charset="0"/>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A6256-1D02-0F45-8679-6C2BA8888FAB}" type="datetimeFigureOut">
              <a:rPr lang="en-US" smtClean="0">
                <a:solidFill>
                  <a:srgbClr val="034B8D">
                    <a:tint val="75000"/>
                  </a:srgbClr>
                </a:solidFill>
              </a:rPr>
              <a:pPr/>
              <a:t>5/6/19</a:t>
            </a:fld>
            <a:endParaRPr lang="en-US">
              <a:solidFill>
                <a:srgbClr val="034B8D">
                  <a:tint val="75000"/>
                </a:srgb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34B8D">
                  <a:tint val="75000"/>
                </a:srgb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0DF26-63EB-7248-A298-AC34C06E626C}" type="slidenum">
              <a:rPr lang="en-US" smtClean="0">
                <a:solidFill>
                  <a:srgbClr val="034B8D">
                    <a:tint val="75000"/>
                  </a:srgbClr>
                </a:solidFill>
              </a:rPr>
              <a:pPr/>
              <a:t>‹#›</a:t>
            </a:fld>
            <a:endParaRPr lang="en-US">
              <a:solidFill>
                <a:srgbClr val="034B8D">
                  <a:tint val="75000"/>
                </a:srgbClr>
              </a:solidFill>
            </a:endParaRPr>
          </a:p>
        </p:txBody>
      </p:sp>
    </p:spTree>
    <p:extLst>
      <p:ext uri="{BB962C8B-B14F-4D97-AF65-F5344CB8AC3E}">
        <p14:creationId xmlns:p14="http://schemas.microsoft.com/office/powerpoint/2010/main" val="376610713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xStyles>
    <p:titleStyle>
      <a:lvl1pPr algn="l" defTabSz="914400" rtl="0" eaLnBrk="1" latinLnBrk="0" hangingPunct="1">
        <a:lnSpc>
          <a:spcPct val="90000"/>
        </a:lnSpc>
        <a:spcBef>
          <a:spcPct val="0"/>
        </a:spcBef>
        <a:buNone/>
        <a:defRPr sz="4400" kern="1200">
          <a:solidFill>
            <a:schemeClr val="tx1"/>
          </a:solidFill>
          <a:latin typeface="Bank Gothic" charset="0"/>
          <a:ea typeface="Bank Gothic" charset="0"/>
          <a:cs typeface="Bank Gothic"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E5C20"/>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E5C20"/>
          </a:solidFill>
          <a:latin typeface="Arial Narrow" charset="0"/>
          <a:ea typeface="Arial Narrow" charset="0"/>
          <a:cs typeface="Arial Narrow"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E5C20"/>
          </a:solidFill>
          <a:latin typeface="Arial Narrow" charset="0"/>
          <a:ea typeface="Arial Narrow" charset="0"/>
          <a:cs typeface="Arial Narrow"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E5C20"/>
          </a:solidFill>
          <a:latin typeface="Arial Narrow" charset="0"/>
          <a:ea typeface="Arial Narrow" charset="0"/>
          <a:cs typeface="Arial Narrow"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E5C20"/>
          </a:solidFill>
          <a:latin typeface="Arial Narrow" charset="0"/>
          <a:ea typeface="Arial Narrow" charset="0"/>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2.xml"/><Relationship Id="rId5" Type="http://schemas.openxmlformats.org/officeDocument/2006/relationships/image" Target="../media/image18.tiff"/><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38589" y="2743201"/>
            <a:ext cx="7886700" cy="1325563"/>
          </a:xfrm>
        </p:spPr>
        <p:txBody>
          <a:bodyPr>
            <a:normAutofit/>
          </a:bodyPr>
          <a:lstStyle/>
          <a:p>
            <a:pPr algn="ctr"/>
            <a:r>
              <a:rPr lang="en-US" sz="6000" dirty="0">
                <a:latin typeface="+mn-lt"/>
              </a:rPr>
              <a:t>Mining Industry Update</a:t>
            </a:r>
          </a:p>
        </p:txBody>
      </p:sp>
      <p:sp>
        <p:nvSpPr>
          <p:cNvPr id="3" name="Rectangle 2"/>
          <p:cNvSpPr/>
          <p:nvPr/>
        </p:nvSpPr>
        <p:spPr>
          <a:xfrm>
            <a:off x="571500" y="4048972"/>
            <a:ext cx="8058150" cy="1200329"/>
          </a:xfrm>
          <a:prstGeom prst="rect">
            <a:avLst/>
          </a:prstGeom>
        </p:spPr>
        <p:txBody>
          <a:bodyPr wrap="square">
            <a:spAutoFit/>
          </a:bodyPr>
          <a:lstStyle/>
          <a:p>
            <a:pPr algn="ctr"/>
            <a:r>
              <a:rPr lang="en-US" sz="3600" dirty="0"/>
              <a:t>House Resources Committee</a:t>
            </a:r>
          </a:p>
          <a:p>
            <a:pPr algn="ctr"/>
            <a:r>
              <a:rPr lang="en-US" sz="3600" dirty="0"/>
              <a:t>April 8, 2019</a:t>
            </a:r>
          </a:p>
        </p:txBody>
      </p:sp>
      <p:grpSp>
        <p:nvGrpSpPr>
          <p:cNvPr id="7" name="Group 6"/>
          <p:cNvGrpSpPr/>
          <p:nvPr/>
        </p:nvGrpSpPr>
        <p:grpSpPr>
          <a:xfrm>
            <a:off x="0" y="-13855"/>
            <a:ext cx="9144000" cy="2452255"/>
            <a:chOff x="0" y="-13855"/>
            <a:chExt cx="9144000" cy="2750128"/>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927"/>
              <a:ext cx="3086100" cy="27432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53465" y="-13855"/>
              <a:ext cx="3090535" cy="2750128"/>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86100" y="-13855"/>
              <a:ext cx="3002162" cy="2750128"/>
            </a:xfrm>
            <a:prstGeom prst="rect">
              <a:avLst/>
            </a:prstGeom>
          </p:spPr>
        </p:pic>
      </p:grpSp>
    </p:spTree>
    <p:extLst>
      <p:ext uri="{BB962C8B-B14F-4D97-AF65-F5344CB8AC3E}">
        <p14:creationId xmlns:p14="http://schemas.microsoft.com/office/powerpoint/2010/main" val="3646698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p:nvPr/>
        </p:nvSpPr>
        <p:spPr>
          <a:xfrm>
            <a:off x="0" y="-228072"/>
            <a:ext cx="9144000" cy="1526540"/>
          </a:xfrm>
          <a:prstGeom prst="rect">
            <a:avLst/>
          </a:prstGeom>
          <a:noFill/>
          <a:ln>
            <a:noFill/>
          </a:ln>
        </p:spPr>
        <p:txBody>
          <a:bodyPr lIns="91425" tIns="45700" rIns="91425" bIns="45700" anchor="ctr" anchorCtr="0">
            <a:noAutofit/>
          </a:bodyPr>
          <a:lstStyle/>
          <a:p>
            <a:pPr algn="ctr">
              <a:lnSpc>
                <a:spcPct val="90000"/>
              </a:lnSpc>
              <a:buClr>
                <a:srgbClr val="034B8E"/>
              </a:buClr>
              <a:buSzPct val="25000"/>
              <a:buFont typeface="Calibri"/>
              <a:buNone/>
            </a:pPr>
            <a:r>
              <a:rPr lang="en-US" sz="4400" dirty="0">
                <a:solidFill>
                  <a:srgbClr val="034B8E"/>
                </a:solidFill>
                <a:ea typeface="Calibri"/>
                <a:cs typeface="Calibri"/>
                <a:sym typeface="Calibri"/>
              </a:rPr>
              <a:t>Doing it Right: Fort Knox Mine</a:t>
            </a:r>
          </a:p>
        </p:txBody>
      </p:sp>
      <p:pic>
        <p:nvPicPr>
          <p:cNvPr id="430" name="Shape 430"/>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0" y="4031555"/>
            <a:ext cx="5105399" cy="2826443"/>
          </a:xfrm>
          <a:prstGeom prst="rect">
            <a:avLst/>
          </a:prstGeom>
          <a:noFill/>
          <a:ln>
            <a:noFill/>
          </a:ln>
        </p:spPr>
      </p:pic>
      <p:pic>
        <p:nvPicPr>
          <p:cNvPr id="431" name="Shape 4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13142" y="4031555"/>
            <a:ext cx="4630857" cy="2826443"/>
          </a:xfrm>
          <a:prstGeom prst="rect">
            <a:avLst/>
          </a:prstGeom>
          <a:noFill/>
          <a:ln>
            <a:noFill/>
          </a:ln>
        </p:spPr>
      </p:pic>
      <p:pic>
        <p:nvPicPr>
          <p:cNvPr id="432" name="Shape 432"/>
          <p:cNvPicPr preferRelativeResize="0"/>
          <p:nvPr/>
        </p:nvPicPr>
        <p:blipFill rotWithShape="1">
          <a:blip r:embed="rId5">
            <a:alphaModFix/>
          </a:blip>
          <a:srcRect/>
          <a:stretch/>
        </p:blipFill>
        <p:spPr>
          <a:xfrm>
            <a:off x="0" y="998848"/>
            <a:ext cx="4513142" cy="3059828"/>
          </a:xfrm>
          <a:prstGeom prst="rect">
            <a:avLst/>
          </a:prstGeom>
          <a:noFill/>
          <a:ln>
            <a:noFill/>
          </a:ln>
        </p:spPr>
      </p:pic>
      <p:pic>
        <p:nvPicPr>
          <p:cNvPr id="433" name="Shape 433"/>
          <p:cNvPicPr preferRelativeResize="0"/>
          <p:nvPr/>
        </p:nvPicPr>
        <p:blipFill rotWithShape="1">
          <a:blip r:embed="rId6">
            <a:alphaModFix/>
          </a:blip>
          <a:srcRect/>
          <a:stretch/>
        </p:blipFill>
        <p:spPr>
          <a:xfrm>
            <a:off x="4513142" y="998849"/>
            <a:ext cx="4630857" cy="3059827"/>
          </a:xfrm>
          <a:prstGeom prst="rect">
            <a:avLst/>
          </a:prstGeom>
          <a:noFill/>
          <a:ln>
            <a:noFill/>
          </a:ln>
        </p:spPr>
      </p:pic>
    </p:spTree>
    <p:extLst>
      <p:ext uri="{BB962C8B-B14F-4D97-AF65-F5344CB8AC3E}">
        <p14:creationId xmlns:p14="http://schemas.microsoft.com/office/powerpoint/2010/main" val="3341759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381000" y="2716505"/>
            <a:ext cx="8271164" cy="653143"/>
          </a:xfrm>
          <a:ln/>
        </p:spPr>
        <p:txBody>
          <a:bodyPr lIns="0" tIns="0" rIns="0" bIns="0" anchor="ctr">
            <a:no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dirty="0">
                <a:latin typeface="+mn-lt"/>
              </a:rPr>
              <a:t>Reclamation and Closure</a:t>
            </a:r>
          </a:p>
        </p:txBody>
      </p:sp>
      <p:sp>
        <p:nvSpPr>
          <p:cNvPr id="11269" name="Rectangle 5"/>
          <p:cNvSpPr>
            <a:spLocks noGrp="1" noChangeArrowheads="1"/>
          </p:cNvSpPr>
          <p:nvPr>
            <p:ph type="body" idx="1"/>
          </p:nvPr>
        </p:nvSpPr>
        <p:spPr>
          <a:xfrm>
            <a:off x="266781" y="3413830"/>
            <a:ext cx="8657112" cy="2636322"/>
          </a:xfrm>
        </p:spPr>
        <p:txBody>
          <a:bodyPr>
            <a:noAutofit/>
          </a:bodyPr>
          <a:lstStyle/>
          <a:p>
            <a:pPr>
              <a:spcBef>
                <a:spcPts val="600"/>
              </a:spcBef>
              <a:buFont typeface="Times New Roman" pitchFamily="18" charset="0"/>
              <a:buChar char="•"/>
            </a:pPr>
            <a:r>
              <a:rPr lang="en-US" sz="2600" dirty="0">
                <a:latin typeface="+mn-lt"/>
              </a:rPr>
              <a:t>Alaska law (AS 27.19) requires that a mine site must be returned to a stable condition compatible with the post-mining land use</a:t>
            </a:r>
          </a:p>
          <a:p>
            <a:pPr>
              <a:spcBef>
                <a:spcPts val="600"/>
              </a:spcBef>
              <a:buFont typeface="Times New Roman" pitchFamily="18" charset="0"/>
              <a:buChar char="•"/>
            </a:pPr>
            <a:r>
              <a:rPr lang="en-US" sz="2600" dirty="0">
                <a:latin typeface="+mn-lt"/>
              </a:rPr>
              <a:t>Plan must be approved by DNR Commissioner </a:t>
            </a:r>
            <a:r>
              <a:rPr lang="en-US" sz="2600" i="1" dirty="0">
                <a:latin typeface="+mn-lt"/>
              </a:rPr>
              <a:t>before</a:t>
            </a:r>
            <a:r>
              <a:rPr lang="en-US" sz="2600" dirty="0">
                <a:latin typeface="+mn-lt"/>
              </a:rPr>
              <a:t> operations begin</a:t>
            </a:r>
          </a:p>
          <a:p>
            <a:pPr>
              <a:spcBef>
                <a:spcPts val="600"/>
              </a:spcBef>
              <a:buFont typeface="Times New Roman" pitchFamily="18" charset="0"/>
              <a:buChar char="•"/>
            </a:pPr>
            <a:r>
              <a:rPr lang="en-US" sz="2600" dirty="0">
                <a:latin typeface="+mn-lt"/>
              </a:rPr>
              <a:t>Financial assurance applies to all companies</a:t>
            </a:r>
          </a:p>
          <a:p>
            <a:pPr>
              <a:spcBef>
                <a:spcPts val="600"/>
              </a:spcBef>
              <a:buFont typeface="Times New Roman" pitchFamily="18" charset="0"/>
              <a:buChar char="•"/>
            </a:pPr>
            <a:r>
              <a:rPr lang="en-US" sz="2600" dirty="0">
                <a:latin typeface="+mn-lt"/>
              </a:rPr>
              <a:t>Reviewed every 5 years or earlier if necessary</a:t>
            </a:r>
          </a:p>
          <a:p>
            <a:pPr>
              <a:spcBef>
                <a:spcPts val="600"/>
              </a:spcBef>
            </a:pPr>
            <a:endParaRPr lang="en-US" sz="2600" dirty="0"/>
          </a:p>
        </p:txBody>
      </p:sp>
      <p:pic>
        <p:nvPicPr>
          <p:cNvPr id="2050" name="Picture 2" descr="C:\Users\Karen\Documents\CAP\Photos\Fort Knox\True North reclaimed.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054" y="0"/>
            <a:ext cx="4797429"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2407" y="2097164"/>
            <a:ext cx="2286010" cy="349968"/>
          </a:xfrm>
          <a:prstGeom prst="rect">
            <a:avLst/>
          </a:prstGeom>
          <a:noFill/>
        </p:spPr>
        <p:txBody>
          <a:bodyPr wrap="none" rtlCol="0">
            <a:spAutoFit/>
          </a:bodyPr>
          <a:lstStyle/>
          <a:p>
            <a:pPr defTabSz="457200" fontAlgn="base" hangingPunct="0">
              <a:lnSpc>
                <a:spcPct val="93000"/>
              </a:lnSpc>
              <a:spcBef>
                <a:spcPct val="0"/>
              </a:spcBef>
              <a:spcAft>
                <a:spcPct val="0"/>
              </a:spcAft>
              <a:buClr>
                <a:srgbClr val="000000"/>
              </a:buClr>
              <a:buSzPct val="100000"/>
              <a:buFont typeface="Times New Roman" pitchFamily="18" charset="0"/>
              <a:buNone/>
            </a:pPr>
            <a:r>
              <a:rPr lang="en-US" dirty="0">
                <a:solidFill>
                  <a:srgbClr val="FFFFFF"/>
                </a:solidFill>
              </a:rPr>
              <a:t>True North (Fairbanks)</a:t>
            </a:r>
          </a:p>
        </p:txBody>
      </p:sp>
      <p:pic>
        <p:nvPicPr>
          <p:cNvPr id="102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8773" y="0"/>
            <a:ext cx="4565227"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41020" y="2099548"/>
            <a:ext cx="1920975" cy="369332"/>
          </a:xfrm>
          <a:prstGeom prst="rect">
            <a:avLst/>
          </a:prstGeom>
          <a:noFill/>
        </p:spPr>
        <p:txBody>
          <a:bodyPr wrap="none" rtlCol="0">
            <a:spAutoFit/>
          </a:bodyPr>
          <a:lstStyle/>
          <a:p>
            <a:r>
              <a:rPr lang="en-US" dirty="0">
                <a:solidFill>
                  <a:srgbClr val="FFFFFF"/>
                </a:solidFill>
              </a:rPr>
              <a:t>Poker Flats (Healy)</a:t>
            </a:r>
          </a:p>
        </p:txBody>
      </p:sp>
      <p:cxnSp>
        <p:nvCxnSpPr>
          <p:cNvPr id="5" name="Straight Connector 4"/>
          <p:cNvCxnSpPr/>
          <p:nvPr/>
        </p:nvCxnSpPr>
        <p:spPr bwMode="auto">
          <a:xfrm>
            <a:off x="4578772" y="0"/>
            <a:ext cx="0" cy="2560320"/>
          </a:xfrm>
          <a:prstGeom prst="line">
            <a:avLst/>
          </a:prstGeom>
          <a:solidFill>
            <a:srgbClr val="00B8FF"/>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15394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1676400"/>
            <a:ext cx="5200650" cy="4359660"/>
          </a:xfrm>
        </p:spPr>
        <p:txBody>
          <a:bodyPr/>
          <a:lstStyle/>
          <a:p>
            <a:pPr marL="457200" indent="-457200">
              <a:spcBef>
                <a:spcPts val="600"/>
              </a:spcBef>
              <a:buClrTx/>
              <a:buFont typeface="Arial" pitchFamily="34" charset="0"/>
              <a:buChar char="•"/>
            </a:pPr>
            <a:r>
              <a:rPr lang="en-US" dirty="0">
                <a:latin typeface="+mn-lt"/>
              </a:rPr>
              <a:t>4,500 direct jobs</a:t>
            </a:r>
          </a:p>
          <a:p>
            <a:pPr marL="457200" indent="-457200">
              <a:spcBef>
                <a:spcPts val="600"/>
              </a:spcBef>
              <a:buClrTx/>
              <a:buFont typeface="Arial" pitchFamily="34" charset="0"/>
              <a:buChar char="•"/>
            </a:pPr>
            <a:r>
              <a:rPr lang="en-US" dirty="0">
                <a:latin typeface="+mn-lt"/>
              </a:rPr>
              <a:t>9,200 total direct and indirect jobs</a:t>
            </a:r>
          </a:p>
          <a:p>
            <a:pPr marL="457200" indent="-457200">
              <a:spcBef>
                <a:spcPts val="600"/>
              </a:spcBef>
              <a:buClrTx/>
              <a:buFont typeface="Arial" pitchFamily="34" charset="0"/>
              <a:buChar char="•"/>
            </a:pPr>
            <a:r>
              <a:rPr lang="en-US" dirty="0">
                <a:latin typeface="+mn-lt"/>
              </a:rPr>
              <a:t>$715 million total payroll</a:t>
            </a:r>
          </a:p>
          <a:p>
            <a:pPr marL="457200" indent="-457200">
              <a:spcBef>
                <a:spcPts val="600"/>
              </a:spcBef>
              <a:buClrTx/>
              <a:buFont typeface="Arial" pitchFamily="34" charset="0"/>
              <a:buChar char="•"/>
            </a:pPr>
            <a:r>
              <a:rPr lang="en-US" dirty="0">
                <a:latin typeface="+mn-lt"/>
              </a:rPr>
              <a:t>Average annual wage of $102,000</a:t>
            </a:r>
          </a:p>
          <a:p>
            <a:pPr marL="457200" indent="-457200">
              <a:spcBef>
                <a:spcPts val="600"/>
              </a:spcBef>
              <a:buClrTx/>
              <a:buFont typeface="Arial" pitchFamily="34" charset="0"/>
              <a:buChar char="•"/>
            </a:pPr>
            <a:r>
              <a:rPr lang="en-US" dirty="0">
                <a:latin typeface="+mn-lt"/>
              </a:rPr>
              <a:t>Residents of 60+ communities</a:t>
            </a:r>
          </a:p>
          <a:p>
            <a:pPr marL="457200" indent="-457200">
              <a:spcBef>
                <a:spcPts val="600"/>
              </a:spcBef>
              <a:buClrTx/>
              <a:buFont typeface="Arial" pitchFamily="34" charset="0"/>
              <a:buChar char="•"/>
            </a:pPr>
            <a:r>
              <a:rPr lang="en-US" dirty="0">
                <a:latin typeface="+mn-lt"/>
              </a:rPr>
              <a:t>Contracts for AK businesses</a:t>
            </a:r>
          </a:p>
        </p:txBody>
      </p:sp>
      <p:sp>
        <p:nvSpPr>
          <p:cNvPr id="3" name="Title 2"/>
          <p:cNvSpPr>
            <a:spLocks noGrp="1"/>
          </p:cNvSpPr>
          <p:nvPr>
            <p:ph type="title"/>
          </p:nvPr>
        </p:nvSpPr>
        <p:spPr>
          <a:xfrm>
            <a:off x="2962275" y="228601"/>
            <a:ext cx="6172200" cy="1325563"/>
          </a:xfrm>
        </p:spPr>
        <p:txBody>
          <a:bodyPr>
            <a:normAutofit/>
          </a:bodyPr>
          <a:lstStyle/>
          <a:p>
            <a:pPr algn="ctr"/>
            <a:r>
              <a:rPr lang="en-US" sz="4600" dirty="0">
                <a:solidFill>
                  <a:schemeClr val="tx1"/>
                </a:solidFill>
                <a:effectLst/>
                <a:latin typeface="+mn-lt"/>
              </a:rPr>
              <a:t>Benefits to Alaska: jobs</a:t>
            </a:r>
          </a:p>
        </p:txBody>
      </p:sp>
      <p:grpSp>
        <p:nvGrpSpPr>
          <p:cNvPr id="7" name="Group 6"/>
          <p:cNvGrpSpPr/>
          <p:nvPr/>
        </p:nvGrpSpPr>
        <p:grpSpPr>
          <a:xfrm>
            <a:off x="-8698" y="0"/>
            <a:ext cx="2980498" cy="6858000"/>
            <a:chOff x="-8697" y="0"/>
            <a:chExt cx="2568958" cy="685800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97" y="2234223"/>
              <a:ext cx="2568958" cy="2337778"/>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97" y="4572000"/>
              <a:ext cx="2568958" cy="22860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7" y="0"/>
              <a:ext cx="2568958" cy="2283518"/>
            </a:xfrm>
            <a:prstGeom prst="rect">
              <a:avLst/>
            </a:prstGeom>
          </p:spPr>
        </p:pic>
      </p:grpSp>
    </p:spTree>
    <p:extLst>
      <p:ext uri="{BB962C8B-B14F-4D97-AF65-F5344CB8AC3E}">
        <p14:creationId xmlns:p14="http://schemas.microsoft.com/office/powerpoint/2010/main" val="1033806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4200" y="1981200"/>
            <a:ext cx="6248400" cy="4724400"/>
          </a:xfrm>
        </p:spPr>
        <p:txBody>
          <a:bodyPr>
            <a:noAutofit/>
          </a:bodyPr>
          <a:lstStyle/>
          <a:p>
            <a:pPr marL="457200" indent="-457200">
              <a:lnSpc>
                <a:spcPct val="100000"/>
              </a:lnSpc>
              <a:spcBef>
                <a:spcPts val="0"/>
              </a:spcBef>
              <a:buSzPct val="68000"/>
            </a:pPr>
            <a:r>
              <a:rPr lang="en-US" sz="2700" dirty="0">
                <a:latin typeface="+mn-lt"/>
              </a:rPr>
              <a:t>7(</a:t>
            </a:r>
            <a:r>
              <a:rPr lang="en-US" sz="2700" dirty="0" err="1">
                <a:latin typeface="+mn-lt"/>
              </a:rPr>
              <a:t>i</a:t>
            </a:r>
            <a:r>
              <a:rPr lang="en-US" sz="2700" dirty="0">
                <a:latin typeface="+mn-lt"/>
              </a:rPr>
              <a:t>) and 7(j) royalty sharing:</a:t>
            </a:r>
          </a:p>
          <a:p>
            <a:pPr marL="857250" lvl="1" indent="-457200">
              <a:lnSpc>
                <a:spcPct val="100000"/>
              </a:lnSpc>
              <a:spcBef>
                <a:spcPts val="0"/>
              </a:spcBef>
              <a:buSzPct val="68000"/>
              <a:buFont typeface="Courier New" pitchFamily="49" charset="0"/>
              <a:buChar char="o"/>
            </a:pPr>
            <a:r>
              <a:rPr lang="en-US" sz="2700" dirty="0">
                <a:latin typeface="+mn-lt"/>
              </a:rPr>
              <a:t>$1.9 billion to NANA (1982-2018),    of which $1.2 billion shared</a:t>
            </a:r>
          </a:p>
          <a:p>
            <a:pPr marL="457200" indent="-457200">
              <a:lnSpc>
                <a:spcPct val="100000"/>
              </a:lnSpc>
              <a:spcBef>
                <a:spcPts val="0"/>
              </a:spcBef>
              <a:buSzPct val="68000"/>
            </a:pPr>
            <a:r>
              <a:rPr lang="en-US" sz="2700" dirty="0">
                <a:latin typeface="+mn-lt"/>
              </a:rPr>
              <a:t>Jobs for shareholders:</a:t>
            </a:r>
          </a:p>
          <a:p>
            <a:pPr marL="857250" lvl="1" indent="-457200">
              <a:lnSpc>
                <a:spcPct val="100000"/>
              </a:lnSpc>
              <a:spcBef>
                <a:spcPts val="0"/>
              </a:spcBef>
              <a:buSzPct val="68000"/>
              <a:buFont typeface="Courier New" pitchFamily="49" charset="0"/>
              <a:buChar char="o"/>
            </a:pPr>
            <a:r>
              <a:rPr lang="en-US" sz="2700" dirty="0">
                <a:latin typeface="+mn-lt"/>
              </a:rPr>
              <a:t>Red Dog 55%</a:t>
            </a:r>
          </a:p>
          <a:p>
            <a:pPr marL="857250" lvl="1" indent="-457200">
              <a:lnSpc>
                <a:spcPct val="100000"/>
              </a:lnSpc>
              <a:spcBef>
                <a:spcPts val="0"/>
              </a:spcBef>
              <a:buSzPct val="68000"/>
              <a:buFont typeface="Courier New" pitchFamily="49" charset="0"/>
              <a:buChar char="o"/>
            </a:pPr>
            <a:r>
              <a:rPr lang="en-US" sz="2600" dirty="0">
                <a:latin typeface="+mn-lt"/>
              </a:rPr>
              <a:t>Upper Kobuk Minerals Projects 58%</a:t>
            </a:r>
          </a:p>
          <a:p>
            <a:pPr marL="457200" indent="-457200">
              <a:lnSpc>
                <a:spcPct val="100000"/>
              </a:lnSpc>
              <a:spcBef>
                <a:spcPts val="0"/>
              </a:spcBef>
              <a:buSzPct val="68000"/>
            </a:pPr>
            <a:r>
              <a:rPr lang="en-US" sz="2700" dirty="0">
                <a:latin typeface="+mn-lt"/>
              </a:rPr>
              <a:t>Business partnerships</a:t>
            </a:r>
          </a:p>
        </p:txBody>
      </p:sp>
      <p:sp>
        <p:nvSpPr>
          <p:cNvPr id="5" name="Title 2"/>
          <p:cNvSpPr>
            <a:spLocks noGrp="1"/>
          </p:cNvSpPr>
          <p:nvPr>
            <p:ph type="title"/>
          </p:nvPr>
        </p:nvSpPr>
        <p:spPr>
          <a:xfrm>
            <a:off x="2474844" y="381000"/>
            <a:ext cx="6497707" cy="1143000"/>
          </a:xfrm>
        </p:spPr>
        <p:txBody>
          <a:bodyPr>
            <a:noAutofit/>
          </a:bodyPr>
          <a:lstStyle/>
          <a:p>
            <a:pPr algn="ctr"/>
            <a:r>
              <a:rPr lang="en-US" dirty="0">
                <a:solidFill>
                  <a:schemeClr val="tx1"/>
                </a:solidFill>
                <a:effectLst/>
                <a:latin typeface="+mn-lt"/>
              </a:rPr>
              <a:t>Benefits to Alaska        Native Corporations</a:t>
            </a:r>
          </a:p>
        </p:txBody>
      </p:sp>
      <p:grpSp>
        <p:nvGrpSpPr>
          <p:cNvPr id="7" name="Group 6"/>
          <p:cNvGrpSpPr/>
          <p:nvPr/>
        </p:nvGrpSpPr>
        <p:grpSpPr>
          <a:xfrm>
            <a:off x="-14592" y="0"/>
            <a:ext cx="2986392" cy="6858000"/>
            <a:chOff x="-19456" y="0"/>
            <a:chExt cx="3562159" cy="685800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249557"/>
              <a:ext cx="3542703" cy="2657028"/>
            </a:xfrm>
            <a:prstGeom prst="rect">
              <a:avLst/>
            </a:prstGeom>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495800"/>
              <a:ext cx="354270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456" y="0"/>
              <a:ext cx="3562158" cy="2370308"/>
            </a:xfrm>
            <a:prstGeom prst="rect">
              <a:avLst/>
            </a:prstGeom>
          </p:spPr>
        </p:pic>
      </p:grpSp>
    </p:spTree>
    <p:extLst>
      <p:ext uri="{BB962C8B-B14F-4D97-AF65-F5344CB8AC3E}">
        <p14:creationId xmlns:p14="http://schemas.microsoft.com/office/powerpoint/2010/main" val="897671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21326" y="2126464"/>
            <a:ext cx="5486402" cy="2826536"/>
          </a:xfrm>
        </p:spPr>
        <p:txBody>
          <a:bodyPr>
            <a:normAutofit fontScale="92500"/>
          </a:bodyPr>
          <a:lstStyle/>
          <a:p>
            <a:pPr marL="109537" indent="0" algn="ctr">
              <a:spcBef>
                <a:spcPts val="600"/>
              </a:spcBef>
              <a:buNone/>
            </a:pPr>
            <a:r>
              <a:rPr lang="en-US" dirty="0">
                <a:latin typeface="+mn-lt"/>
              </a:rPr>
              <a:t>2018</a:t>
            </a:r>
          </a:p>
          <a:p>
            <a:pPr marL="566737" indent="-457200">
              <a:spcBef>
                <a:spcPts val="600"/>
              </a:spcBef>
            </a:pPr>
            <a:r>
              <a:rPr lang="en-US" dirty="0">
                <a:latin typeface="+mn-lt"/>
              </a:rPr>
              <a:t>$34 million to local governments (largest taxpayers in Juneau, Fairbanks and Northwest Arctic)</a:t>
            </a:r>
          </a:p>
          <a:p>
            <a:pPr marL="566737" indent="-457200">
              <a:spcBef>
                <a:spcPts val="600"/>
              </a:spcBef>
            </a:pPr>
            <a:r>
              <a:rPr lang="en-US" dirty="0">
                <a:latin typeface="+mn-lt"/>
              </a:rPr>
              <a:t>$103 million to state government</a:t>
            </a:r>
          </a:p>
          <a:p>
            <a:pPr marL="566737" indent="-457200">
              <a:spcBef>
                <a:spcPts val="600"/>
              </a:spcBef>
            </a:pPr>
            <a:r>
              <a:rPr lang="en-US" dirty="0">
                <a:latin typeface="+mn-lt"/>
              </a:rPr>
              <a:t>$46 million in other state government-related revenue</a:t>
            </a:r>
          </a:p>
        </p:txBody>
      </p:sp>
      <p:sp>
        <p:nvSpPr>
          <p:cNvPr id="3" name="Title 2"/>
          <p:cNvSpPr>
            <a:spLocks noGrp="1"/>
          </p:cNvSpPr>
          <p:nvPr>
            <p:ph type="title"/>
          </p:nvPr>
        </p:nvSpPr>
        <p:spPr>
          <a:xfrm>
            <a:off x="3314700" y="24847"/>
            <a:ext cx="5715001" cy="2446683"/>
          </a:xfrm>
        </p:spPr>
        <p:txBody>
          <a:bodyPr>
            <a:normAutofit/>
          </a:bodyPr>
          <a:lstStyle/>
          <a:p>
            <a:pPr algn="ctr"/>
            <a:r>
              <a:rPr lang="en-US" dirty="0">
                <a:solidFill>
                  <a:srgbClr val="034B8D"/>
                </a:solidFill>
                <a:effectLst/>
                <a:latin typeface="+mn-lt"/>
              </a:rPr>
              <a:t>Local and State </a:t>
            </a:r>
            <a:br>
              <a:rPr lang="en-US" dirty="0">
                <a:solidFill>
                  <a:srgbClr val="034B8D"/>
                </a:solidFill>
                <a:effectLst/>
                <a:latin typeface="+mn-lt"/>
              </a:rPr>
            </a:br>
            <a:r>
              <a:rPr lang="en-US" dirty="0">
                <a:solidFill>
                  <a:srgbClr val="034B8D"/>
                </a:solidFill>
                <a:effectLst/>
                <a:latin typeface="+mn-lt"/>
              </a:rPr>
              <a:t>Government Revenue</a:t>
            </a:r>
          </a:p>
        </p:txBody>
      </p:sp>
      <p:grpSp>
        <p:nvGrpSpPr>
          <p:cNvPr id="4" name="Group 3"/>
          <p:cNvGrpSpPr/>
          <p:nvPr/>
        </p:nvGrpSpPr>
        <p:grpSpPr>
          <a:xfrm>
            <a:off x="-14909" y="-20388"/>
            <a:ext cx="3062909" cy="7120086"/>
            <a:chOff x="-14909" y="-20388"/>
            <a:chExt cx="2857501" cy="7120086"/>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395" t="-1" b="-7521"/>
            <a:stretch/>
          </p:blipFill>
          <p:spPr bwMode="auto">
            <a:xfrm>
              <a:off x="1" y="4267200"/>
              <a:ext cx="2842591" cy="283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24870"/>
            <a:stretch/>
          </p:blipFill>
          <p:spPr bwMode="auto">
            <a:xfrm>
              <a:off x="-14909" y="-20388"/>
              <a:ext cx="2857500" cy="2146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9" y="2126464"/>
              <a:ext cx="2857500" cy="214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21090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1211"/>
            <a:ext cx="8458200" cy="1143000"/>
          </a:xfrm>
        </p:spPr>
        <p:txBody>
          <a:bodyPr>
            <a:normAutofit fontScale="90000"/>
          </a:bodyPr>
          <a:lstStyle/>
          <a:p>
            <a:pPr algn="ctr"/>
            <a:r>
              <a:rPr lang="en-US" sz="4900" dirty="0">
                <a:solidFill>
                  <a:srgbClr val="034B8E"/>
                </a:solidFill>
                <a:latin typeface="+mn-lt"/>
              </a:rPr>
              <a:t>State Revenue vs. State Costs</a:t>
            </a:r>
            <a:br>
              <a:rPr lang="en-US" sz="8800" dirty="0">
                <a:solidFill>
                  <a:srgbClr val="034B8E"/>
                </a:solidFill>
                <a:latin typeface="+mn-lt"/>
              </a:rPr>
            </a:br>
            <a:endParaRPr lang="en-US" dirty="0">
              <a:solidFill>
                <a:srgbClr val="034B8E"/>
              </a:solidFill>
              <a:latin typeface="+mn-lt"/>
            </a:endParaRPr>
          </a:p>
        </p:txBody>
      </p:sp>
      <p:grpSp>
        <p:nvGrpSpPr>
          <p:cNvPr id="13" name="Group 12"/>
          <p:cNvGrpSpPr/>
          <p:nvPr/>
        </p:nvGrpSpPr>
        <p:grpSpPr>
          <a:xfrm>
            <a:off x="1160692" y="820164"/>
            <a:ext cx="6767669" cy="685800"/>
            <a:chOff x="1160692" y="820164"/>
            <a:chExt cx="6767669" cy="685800"/>
          </a:xfrm>
        </p:grpSpPr>
        <p:sp>
          <p:nvSpPr>
            <p:cNvPr id="5" name="Text Box 2"/>
            <p:cNvSpPr txBox="1">
              <a:spLocks noChangeArrowheads="1"/>
            </p:cNvSpPr>
            <p:nvPr/>
          </p:nvSpPr>
          <p:spPr bwMode="auto">
            <a:xfrm>
              <a:off x="1160692" y="820164"/>
              <a:ext cx="6767669" cy="685800"/>
            </a:xfrm>
            <a:prstGeom prst="rect">
              <a:avLst/>
            </a:prstGeom>
            <a:noFill/>
            <a:ln w="6350">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600" dirty="0">
                  <a:effectLst/>
                  <a:latin typeface="Cambria"/>
                  <a:ea typeface="Cambria"/>
                  <a:cs typeface="Times New Roman"/>
                </a:rPr>
                <a:t>  State Revenue         Local Revenue           Operations          Capital </a:t>
              </a:r>
              <a:r>
                <a:rPr lang="en-US" sz="1600" dirty="0">
                  <a:latin typeface="Cambria"/>
                  <a:ea typeface="Cambria"/>
                  <a:cs typeface="Times New Roman"/>
                </a:rPr>
                <a:t>    </a:t>
              </a:r>
              <a:endParaRPr lang="en-US" sz="1600" dirty="0">
                <a:effectLst/>
                <a:latin typeface="Cambria"/>
                <a:ea typeface="Cambria"/>
                <a:cs typeface="Times New Roman"/>
              </a:endParaRPr>
            </a:p>
          </p:txBody>
        </p:sp>
        <p:sp>
          <p:nvSpPr>
            <p:cNvPr id="7" name="Oval 6"/>
            <p:cNvSpPr/>
            <p:nvPr/>
          </p:nvSpPr>
          <p:spPr>
            <a:xfrm>
              <a:off x="1489231" y="929335"/>
              <a:ext cx="232770" cy="180104"/>
            </a:xfrm>
            <a:prstGeom prst="ellipse">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3600"/>
            </a:p>
          </p:txBody>
        </p:sp>
        <p:sp>
          <p:nvSpPr>
            <p:cNvPr id="8" name="Oval 7"/>
            <p:cNvSpPr/>
            <p:nvPr/>
          </p:nvSpPr>
          <p:spPr>
            <a:xfrm>
              <a:off x="3183497" y="923488"/>
              <a:ext cx="232770" cy="180105"/>
            </a:xfrm>
            <a:prstGeom prst="ellipse">
              <a:avLst/>
            </a:prstGeom>
            <a:solidFill>
              <a:schemeClr val="tx1">
                <a:lumMod val="60000"/>
                <a:lumOff val="40000"/>
              </a:schemeClr>
            </a:solidFill>
            <a:ln>
              <a:noFill/>
            </a:ln>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3600"/>
            </a:p>
          </p:txBody>
        </p:sp>
        <p:sp>
          <p:nvSpPr>
            <p:cNvPr id="9" name="Oval 8"/>
            <p:cNvSpPr/>
            <p:nvPr/>
          </p:nvSpPr>
          <p:spPr>
            <a:xfrm>
              <a:off x="4915111" y="942167"/>
              <a:ext cx="232770" cy="180105"/>
            </a:xfrm>
            <a:prstGeom prst="ellipse">
              <a:avLst/>
            </a:prstGeom>
            <a:ln>
              <a:noFill/>
            </a:ln>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3600"/>
            </a:p>
          </p:txBody>
        </p:sp>
        <p:sp>
          <p:nvSpPr>
            <p:cNvPr id="10" name="Oval 9"/>
            <p:cNvSpPr/>
            <p:nvPr/>
          </p:nvSpPr>
          <p:spPr>
            <a:xfrm>
              <a:off x="6346074" y="942166"/>
              <a:ext cx="232770" cy="180105"/>
            </a:xfrm>
            <a:prstGeom prst="ellipse">
              <a:avLst/>
            </a:prstGeom>
            <a:solidFill>
              <a:srgbClr val="C00000"/>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3600" dirty="0"/>
                <a:t> </a:t>
              </a:r>
            </a:p>
          </p:txBody>
        </p:sp>
      </p:grpSp>
      <p:graphicFrame>
        <p:nvGraphicFramePr>
          <p:cNvPr id="11" name="Chart 10"/>
          <p:cNvGraphicFramePr/>
          <p:nvPr>
            <p:extLst>
              <p:ext uri="{D42A27DB-BD31-4B8C-83A1-F6EECF244321}">
                <p14:modId xmlns:p14="http://schemas.microsoft.com/office/powerpoint/2010/main" val="2778490739"/>
              </p:ext>
            </p:extLst>
          </p:nvPr>
        </p:nvGraphicFramePr>
        <p:xfrm>
          <a:off x="1066809" y="1254158"/>
          <a:ext cx="7116497" cy="461324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244157" y="5943938"/>
            <a:ext cx="6344221" cy="1015663"/>
          </a:xfrm>
          <a:prstGeom prst="rect">
            <a:avLst/>
          </a:prstGeom>
          <a:noFill/>
        </p:spPr>
        <p:txBody>
          <a:bodyPr wrap="square" rtlCol="0">
            <a:spAutoFit/>
          </a:bodyPr>
          <a:lstStyle/>
          <a:p>
            <a:r>
              <a:rPr lang="en-US" sz="1200" i="1" dirty="0">
                <a:solidFill>
                  <a:schemeClr val="bg2">
                    <a:lumMod val="25000"/>
                  </a:schemeClr>
                </a:solidFill>
              </a:rPr>
              <a:t>“Fiscal Effects of Commercial Fishing, Mining, &amp; Tourism. What does Alaska receive in revenue? What does it spend?” </a:t>
            </a:r>
          </a:p>
          <a:p>
            <a:r>
              <a:rPr lang="en-US" sz="1200" dirty="0">
                <a:solidFill>
                  <a:schemeClr val="bg2">
                    <a:lumMod val="25000"/>
                  </a:schemeClr>
                </a:solidFill>
              </a:rPr>
              <a:t>Bob Loeffler and Steve Colt, Institute of Social and Economic Research, UAA, 2016</a:t>
            </a:r>
          </a:p>
          <a:p>
            <a:endParaRPr lang="en-US" sz="1200" i="1" dirty="0"/>
          </a:p>
          <a:p>
            <a:r>
              <a:rPr lang="en-US" sz="1200" dirty="0"/>
              <a:t> </a:t>
            </a:r>
          </a:p>
        </p:txBody>
      </p:sp>
    </p:spTree>
    <p:extLst>
      <p:ext uri="{BB962C8B-B14F-4D97-AF65-F5344CB8AC3E}">
        <p14:creationId xmlns:p14="http://schemas.microsoft.com/office/powerpoint/2010/main" val="888265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860" t="16774" r="6631" b="8611"/>
          <a:stretch/>
        </p:blipFill>
        <p:spPr bwMode="auto">
          <a:xfrm>
            <a:off x="1981200" y="1163782"/>
            <a:ext cx="4909687" cy="462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34923" y="444580"/>
            <a:ext cx="5602239" cy="769441"/>
          </a:xfrm>
          <a:prstGeom prst="rect">
            <a:avLst/>
          </a:prstGeom>
          <a:noFill/>
        </p:spPr>
        <p:txBody>
          <a:bodyPr wrap="none" rtlCol="0">
            <a:spAutoFit/>
          </a:bodyPr>
          <a:lstStyle/>
          <a:p>
            <a:r>
              <a:rPr lang="en-US" sz="4000" b="1" dirty="0"/>
              <a:t> </a:t>
            </a:r>
            <a:r>
              <a:rPr lang="en-US" sz="4400" dirty="0">
                <a:solidFill>
                  <a:srgbClr val="034B8E"/>
                </a:solidFill>
              </a:rPr>
              <a:t>Alaska Mining Revenue</a:t>
            </a:r>
          </a:p>
        </p:txBody>
      </p:sp>
    </p:spTree>
    <p:extLst>
      <p:ext uri="{BB962C8B-B14F-4D97-AF65-F5344CB8AC3E}">
        <p14:creationId xmlns:p14="http://schemas.microsoft.com/office/powerpoint/2010/main" val="3635621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209801" y="1802861"/>
            <a:ext cx="4114800" cy="39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txBox="1">
            <a:spLocks noGrp="1"/>
          </p:cNvSpPr>
          <p:nvPr>
            <p:ph type="title"/>
          </p:nvPr>
        </p:nvSpPr>
        <p:spPr>
          <a:xfrm>
            <a:off x="2066922" y="372344"/>
            <a:ext cx="5010154" cy="1311128"/>
          </a:xfrm>
          <a:prstGeom prst="rect">
            <a:avLst/>
          </a:prstGeom>
          <a:noFill/>
        </p:spPr>
        <p:txBody>
          <a:bodyPr wrap="none" rtlCol="0">
            <a:spAutoFit/>
          </a:bodyPr>
          <a:lstStyle/>
          <a:p>
            <a:pPr algn="ctr"/>
            <a:r>
              <a:rPr lang="en-US" dirty="0">
                <a:solidFill>
                  <a:srgbClr val="034B8E"/>
                </a:solidFill>
                <a:latin typeface="+mn-lt"/>
              </a:rPr>
              <a:t>State Revenue 2018: </a:t>
            </a:r>
          </a:p>
          <a:p>
            <a:pPr algn="ctr"/>
            <a:r>
              <a:rPr lang="en-US" dirty="0">
                <a:solidFill>
                  <a:srgbClr val="034B8E"/>
                </a:solidFill>
                <a:latin typeface="+mn-lt"/>
              </a:rPr>
              <a:t>$148.6 Million</a:t>
            </a:r>
          </a:p>
        </p:txBody>
      </p:sp>
      <p:sp>
        <p:nvSpPr>
          <p:cNvPr id="4" name="TextBox 3"/>
          <p:cNvSpPr txBox="1"/>
          <p:nvPr/>
        </p:nvSpPr>
        <p:spPr>
          <a:xfrm>
            <a:off x="3169596" y="2438400"/>
            <a:ext cx="2133600" cy="646331"/>
          </a:xfrm>
          <a:prstGeom prst="rect">
            <a:avLst/>
          </a:prstGeom>
          <a:noFill/>
        </p:spPr>
        <p:txBody>
          <a:bodyPr wrap="square" rtlCol="0">
            <a:spAutoFit/>
          </a:bodyPr>
          <a:lstStyle/>
          <a:p>
            <a:pPr algn="ctr"/>
            <a:r>
              <a:rPr lang="en-US" dirty="0">
                <a:solidFill>
                  <a:srgbClr val="FFFFFF"/>
                </a:solidFill>
              </a:rPr>
              <a:t>MLT, rent, royalties</a:t>
            </a:r>
          </a:p>
          <a:p>
            <a:pPr algn="ctr"/>
            <a:r>
              <a:rPr lang="en-US" dirty="0">
                <a:solidFill>
                  <a:srgbClr val="FFFFFF"/>
                </a:solidFill>
              </a:rPr>
              <a:t>$58.8</a:t>
            </a:r>
          </a:p>
        </p:txBody>
      </p:sp>
      <p:sp>
        <p:nvSpPr>
          <p:cNvPr id="11" name="TextBox 10"/>
          <p:cNvSpPr txBox="1"/>
          <p:nvPr/>
        </p:nvSpPr>
        <p:spPr>
          <a:xfrm>
            <a:off x="4419600" y="3276600"/>
            <a:ext cx="2133600" cy="646331"/>
          </a:xfrm>
          <a:prstGeom prst="rect">
            <a:avLst/>
          </a:prstGeom>
          <a:noFill/>
        </p:spPr>
        <p:txBody>
          <a:bodyPr wrap="square" rtlCol="0">
            <a:spAutoFit/>
          </a:bodyPr>
          <a:lstStyle/>
          <a:p>
            <a:pPr algn="ctr"/>
            <a:r>
              <a:rPr lang="en-US" dirty="0">
                <a:solidFill>
                  <a:srgbClr val="FFFFFF"/>
                </a:solidFill>
              </a:rPr>
              <a:t>AK Railroad</a:t>
            </a:r>
          </a:p>
          <a:p>
            <a:pPr algn="ctr"/>
            <a:r>
              <a:rPr lang="en-US" dirty="0">
                <a:solidFill>
                  <a:srgbClr val="FFFFFF"/>
                </a:solidFill>
              </a:rPr>
              <a:t>$15.9</a:t>
            </a:r>
          </a:p>
        </p:txBody>
      </p:sp>
      <p:sp>
        <p:nvSpPr>
          <p:cNvPr id="12" name="TextBox 11"/>
          <p:cNvSpPr txBox="1"/>
          <p:nvPr/>
        </p:nvSpPr>
        <p:spPr>
          <a:xfrm>
            <a:off x="2394626" y="4514165"/>
            <a:ext cx="2133600" cy="646331"/>
          </a:xfrm>
          <a:prstGeom prst="rect">
            <a:avLst/>
          </a:prstGeom>
          <a:noFill/>
        </p:spPr>
        <p:txBody>
          <a:bodyPr wrap="square" rtlCol="0">
            <a:spAutoFit/>
          </a:bodyPr>
          <a:lstStyle/>
          <a:p>
            <a:pPr algn="ctr"/>
            <a:r>
              <a:rPr lang="en-US" dirty="0">
                <a:solidFill>
                  <a:srgbClr val="FFFFFF"/>
                </a:solidFill>
              </a:rPr>
              <a:t>AIDEA</a:t>
            </a:r>
          </a:p>
          <a:p>
            <a:pPr algn="ctr"/>
            <a:r>
              <a:rPr lang="en-US" dirty="0">
                <a:solidFill>
                  <a:srgbClr val="FFFFFF"/>
                </a:solidFill>
              </a:rPr>
              <a:t>$28.2</a:t>
            </a:r>
          </a:p>
        </p:txBody>
      </p:sp>
      <p:sp>
        <p:nvSpPr>
          <p:cNvPr id="13" name="TextBox 12"/>
          <p:cNvSpPr txBox="1"/>
          <p:nvPr/>
        </p:nvSpPr>
        <p:spPr>
          <a:xfrm>
            <a:off x="4191001" y="4191000"/>
            <a:ext cx="2133600" cy="646331"/>
          </a:xfrm>
          <a:prstGeom prst="rect">
            <a:avLst/>
          </a:prstGeom>
          <a:noFill/>
        </p:spPr>
        <p:txBody>
          <a:bodyPr wrap="square" rtlCol="0">
            <a:spAutoFit/>
          </a:bodyPr>
          <a:lstStyle/>
          <a:p>
            <a:pPr algn="ctr"/>
            <a:r>
              <a:rPr lang="en-US" dirty="0">
                <a:solidFill>
                  <a:srgbClr val="FFFFFF"/>
                </a:solidFill>
              </a:rPr>
              <a:t>Corp. tax</a:t>
            </a:r>
          </a:p>
          <a:p>
            <a:pPr algn="ctr"/>
            <a:r>
              <a:rPr lang="en-US" dirty="0">
                <a:solidFill>
                  <a:srgbClr val="FFFFFF"/>
                </a:solidFill>
              </a:rPr>
              <a:t>$34.6</a:t>
            </a:r>
          </a:p>
        </p:txBody>
      </p:sp>
      <p:cxnSp>
        <p:nvCxnSpPr>
          <p:cNvPr id="9" name="Straight Connector 8"/>
          <p:cNvCxnSpPr/>
          <p:nvPr/>
        </p:nvCxnSpPr>
        <p:spPr>
          <a:xfrm flipV="1">
            <a:off x="6019800" y="4004837"/>
            <a:ext cx="1463040"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172200" y="3491209"/>
            <a:ext cx="1600200" cy="523220"/>
          </a:xfrm>
          <a:prstGeom prst="rect">
            <a:avLst/>
          </a:prstGeom>
          <a:noFill/>
        </p:spPr>
        <p:txBody>
          <a:bodyPr wrap="square" rtlCol="0">
            <a:spAutoFit/>
          </a:bodyPr>
          <a:lstStyle/>
          <a:p>
            <a:pPr algn="ctr"/>
            <a:r>
              <a:rPr lang="en-US" sz="1400" dirty="0">
                <a:solidFill>
                  <a:schemeClr val="tx1">
                    <a:lumMod val="50000"/>
                  </a:schemeClr>
                </a:solidFill>
              </a:rPr>
              <a:t>Mental Health Trust $1.6 </a:t>
            </a:r>
          </a:p>
        </p:txBody>
      </p:sp>
      <p:sp>
        <p:nvSpPr>
          <p:cNvPr id="22" name="TextBox 21"/>
          <p:cNvSpPr txBox="1"/>
          <p:nvPr/>
        </p:nvSpPr>
        <p:spPr>
          <a:xfrm>
            <a:off x="2057400" y="3739333"/>
            <a:ext cx="1600200" cy="646331"/>
          </a:xfrm>
          <a:prstGeom prst="rect">
            <a:avLst/>
          </a:prstGeom>
          <a:noFill/>
        </p:spPr>
        <p:txBody>
          <a:bodyPr wrap="square" rtlCol="0">
            <a:spAutoFit/>
          </a:bodyPr>
          <a:lstStyle/>
          <a:p>
            <a:pPr algn="ctr"/>
            <a:r>
              <a:rPr lang="en-US" dirty="0">
                <a:solidFill>
                  <a:srgbClr val="FFFFFF"/>
                </a:solidFill>
              </a:rPr>
              <a:t>State misc.</a:t>
            </a:r>
          </a:p>
          <a:p>
            <a:pPr algn="ctr"/>
            <a:r>
              <a:rPr lang="en-US" dirty="0">
                <a:solidFill>
                  <a:srgbClr val="FFFFFF"/>
                </a:solidFill>
              </a:rPr>
              <a:t>$9.5 </a:t>
            </a:r>
          </a:p>
        </p:txBody>
      </p:sp>
      <p:sp>
        <p:nvSpPr>
          <p:cNvPr id="19" name="TextBox 18"/>
          <p:cNvSpPr txBox="1"/>
          <p:nvPr/>
        </p:nvSpPr>
        <p:spPr>
          <a:xfrm>
            <a:off x="2175697" y="5937389"/>
            <a:ext cx="2790572" cy="369332"/>
          </a:xfrm>
          <a:prstGeom prst="rect">
            <a:avLst/>
          </a:prstGeom>
          <a:noFill/>
        </p:spPr>
        <p:txBody>
          <a:bodyPr wrap="none" rtlCol="0">
            <a:spAutoFit/>
          </a:bodyPr>
          <a:lstStyle/>
          <a:p>
            <a:r>
              <a:rPr lang="en-US" dirty="0">
                <a:solidFill>
                  <a:schemeClr val="tx1">
                    <a:lumMod val="50000"/>
                  </a:schemeClr>
                </a:solidFill>
              </a:rPr>
              <a:t>Figures in millions of dollars</a:t>
            </a:r>
          </a:p>
        </p:txBody>
      </p:sp>
    </p:spTree>
    <p:extLst>
      <p:ext uri="{BB962C8B-B14F-4D97-AF65-F5344CB8AC3E}">
        <p14:creationId xmlns:p14="http://schemas.microsoft.com/office/powerpoint/2010/main" val="421972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14371218"/>
              </p:ext>
            </p:extLst>
          </p:nvPr>
        </p:nvGraphicFramePr>
        <p:xfrm>
          <a:off x="533400" y="381000"/>
          <a:ext cx="7315199"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77158" y="5567365"/>
            <a:ext cx="5771241" cy="1661993"/>
          </a:xfrm>
          <a:prstGeom prst="rect">
            <a:avLst/>
          </a:prstGeom>
          <a:noFill/>
        </p:spPr>
        <p:txBody>
          <a:bodyPr wrap="square" rtlCol="0">
            <a:spAutoFit/>
          </a:bodyPr>
          <a:lstStyle/>
          <a:p>
            <a:r>
              <a:rPr lang="en-US" sz="1600" dirty="0"/>
              <a:t>Sources</a:t>
            </a:r>
          </a:p>
          <a:p>
            <a:r>
              <a:rPr lang="en-US" sz="1600" dirty="0"/>
              <a:t>2011-2017: </a:t>
            </a:r>
            <a:r>
              <a:rPr lang="sv-SE" sz="1600" dirty="0"/>
              <a:t>ADNR Alaska Mineral Industry report 2017</a:t>
            </a:r>
          </a:p>
          <a:p>
            <a:r>
              <a:rPr lang="sv-SE" sz="1600" dirty="0"/>
              <a:t>2018: ADOR presentation 4/8/2019</a:t>
            </a:r>
          </a:p>
          <a:p>
            <a:endParaRPr lang="sv-SE" dirty="0"/>
          </a:p>
          <a:p>
            <a:pPr marL="285750" indent="-285750">
              <a:buFont typeface="Arial" charset="0"/>
              <a:buChar char="•"/>
            </a:pPr>
            <a:endParaRPr lang="sv-SE" dirty="0"/>
          </a:p>
          <a:p>
            <a:r>
              <a:rPr lang="en-US" dirty="0"/>
              <a:t> </a:t>
            </a:r>
          </a:p>
        </p:txBody>
      </p:sp>
    </p:spTree>
    <p:extLst>
      <p:ext uri="{BB962C8B-B14F-4D97-AF65-F5344CB8AC3E}">
        <p14:creationId xmlns:p14="http://schemas.microsoft.com/office/powerpoint/2010/main" val="3445875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28650" y="212726"/>
            <a:ext cx="7886700" cy="777875"/>
          </a:xfrm>
        </p:spPr>
        <p:txBody>
          <a:bodyPr>
            <a:normAutofit/>
          </a:bodyPr>
          <a:lstStyle/>
          <a:p>
            <a:pPr algn="ctr"/>
            <a:r>
              <a:rPr lang="en-US" dirty="0">
                <a:solidFill>
                  <a:srgbClr val="034B8E"/>
                </a:solidFill>
                <a:latin typeface="+mn-lt"/>
              </a:rPr>
              <a:t>Alaska State and Federal Taxes</a:t>
            </a:r>
          </a:p>
        </p:txBody>
      </p:sp>
      <p:graphicFrame>
        <p:nvGraphicFramePr>
          <p:cNvPr id="8" name="Chart 7"/>
          <p:cNvGraphicFramePr>
            <a:graphicFrameLocks/>
          </p:cNvGraphicFramePr>
          <p:nvPr>
            <p:extLst>
              <p:ext uri="{D42A27DB-BD31-4B8C-83A1-F6EECF244321}">
                <p14:modId xmlns:p14="http://schemas.microsoft.com/office/powerpoint/2010/main" val="848057573"/>
              </p:ext>
            </p:extLst>
          </p:nvPr>
        </p:nvGraphicFramePr>
        <p:xfrm>
          <a:off x="1136227" y="609600"/>
          <a:ext cx="3740573" cy="58674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5867400" y="1524000"/>
            <a:ext cx="2895600" cy="1815882"/>
          </a:xfrm>
          <a:prstGeom prst="rect">
            <a:avLst/>
          </a:prstGeom>
          <a:noFill/>
        </p:spPr>
        <p:txBody>
          <a:bodyPr wrap="square" rtlCol="0">
            <a:spAutoFit/>
          </a:bodyPr>
          <a:lstStyle/>
          <a:p>
            <a:r>
              <a:rPr lang="en-US" sz="2800" dirty="0"/>
              <a:t>Does not include local property taxes/PILT and local sales taxes</a:t>
            </a:r>
          </a:p>
        </p:txBody>
      </p:sp>
      <p:sp>
        <p:nvSpPr>
          <p:cNvPr id="3" name="Oval 2"/>
          <p:cNvSpPr/>
          <p:nvPr/>
        </p:nvSpPr>
        <p:spPr>
          <a:xfrm>
            <a:off x="5105400" y="4448387"/>
            <a:ext cx="228600" cy="152400"/>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05400" y="4688840"/>
            <a:ext cx="228600" cy="152400"/>
          </a:xfrm>
          <a:prstGeom prst="ellipse">
            <a:avLst/>
          </a:prstGeom>
          <a:solidFill>
            <a:schemeClr val="accent5">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105400" y="4953000"/>
            <a:ext cx="228600" cy="152400"/>
          </a:xfrm>
          <a:prstGeom prst="ellipse">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105400" y="5257800"/>
            <a:ext cx="228600" cy="15240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435552" y="4343400"/>
            <a:ext cx="2041448" cy="1200329"/>
          </a:xfrm>
          <a:prstGeom prst="rect">
            <a:avLst/>
          </a:prstGeom>
          <a:noFill/>
        </p:spPr>
        <p:txBody>
          <a:bodyPr wrap="square" rtlCol="0">
            <a:spAutoFit/>
          </a:bodyPr>
          <a:lstStyle/>
          <a:p>
            <a:r>
              <a:rPr lang="en-US" dirty="0"/>
              <a:t>	Royalty </a:t>
            </a:r>
          </a:p>
          <a:p>
            <a:r>
              <a:rPr lang="en-US" dirty="0"/>
              <a:t>	AMLT</a:t>
            </a:r>
          </a:p>
          <a:p>
            <a:r>
              <a:rPr lang="en-US" dirty="0"/>
              <a:t>	State</a:t>
            </a:r>
          </a:p>
          <a:p>
            <a:r>
              <a:rPr lang="en-US" dirty="0"/>
              <a:t>	Federal</a:t>
            </a:r>
          </a:p>
        </p:txBody>
      </p:sp>
    </p:spTree>
    <p:extLst>
      <p:ext uri="{BB962C8B-B14F-4D97-AF65-F5344CB8AC3E}">
        <p14:creationId xmlns:p14="http://schemas.microsoft.com/office/powerpoint/2010/main" val="496277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990600" y="3124200"/>
            <a:ext cx="7162800" cy="3657600"/>
          </a:xfrm>
        </p:spPr>
        <p:txBody>
          <a:bodyPr>
            <a:normAutofit/>
          </a:bodyPr>
          <a:lstStyle/>
          <a:p>
            <a:pPr marL="571500" indent="-571500">
              <a:lnSpc>
                <a:spcPct val="100000"/>
              </a:lnSpc>
              <a:buFont typeface="Wingdings" pitchFamily="2" charset="2"/>
              <a:buChar char="ü"/>
            </a:pPr>
            <a:r>
              <a:rPr lang="en-US" dirty="0">
                <a:solidFill>
                  <a:schemeClr val="tx1"/>
                </a:solidFill>
                <a:latin typeface="+mn-lt"/>
              </a:rPr>
              <a:t>Why do we mine? </a:t>
            </a:r>
          </a:p>
          <a:p>
            <a:pPr marL="571500" indent="-571500">
              <a:lnSpc>
                <a:spcPct val="100000"/>
              </a:lnSpc>
              <a:buFont typeface="Wingdings" pitchFamily="2" charset="2"/>
              <a:buChar char="ü"/>
            </a:pPr>
            <a:r>
              <a:rPr lang="en-US" dirty="0">
                <a:solidFill>
                  <a:schemeClr val="tx1"/>
                </a:solidFill>
                <a:latin typeface="+mn-lt"/>
              </a:rPr>
              <a:t>Where do we mine?</a:t>
            </a:r>
          </a:p>
          <a:p>
            <a:pPr marL="571500" indent="-571500">
              <a:lnSpc>
                <a:spcPct val="100000"/>
              </a:lnSpc>
              <a:buFont typeface="Wingdings" pitchFamily="2" charset="2"/>
              <a:buChar char="ü"/>
            </a:pPr>
            <a:r>
              <a:rPr lang="en-US" dirty="0">
                <a:solidFill>
                  <a:schemeClr val="tx1"/>
                </a:solidFill>
                <a:latin typeface="+mn-lt"/>
              </a:rPr>
              <a:t>Doing it right: environmental safeguards</a:t>
            </a:r>
          </a:p>
          <a:p>
            <a:pPr marL="571500" indent="-571500">
              <a:lnSpc>
                <a:spcPct val="100000"/>
              </a:lnSpc>
              <a:buFont typeface="Wingdings" pitchFamily="2" charset="2"/>
              <a:buChar char="ü"/>
            </a:pPr>
            <a:r>
              <a:rPr lang="en-US" dirty="0">
                <a:solidFill>
                  <a:schemeClr val="tx1"/>
                </a:solidFill>
                <a:latin typeface="+mn-lt"/>
              </a:rPr>
              <a:t>Benefits for Alaska and Alaskans</a:t>
            </a:r>
          </a:p>
          <a:p>
            <a:pPr marL="571500" indent="-571500">
              <a:lnSpc>
                <a:spcPct val="100000"/>
              </a:lnSpc>
              <a:buFont typeface="Wingdings" pitchFamily="2" charset="2"/>
              <a:buChar char="ü"/>
            </a:pPr>
            <a:r>
              <a:rPr lang="en-US" dirty="0">
                <a:solidFill>
                  <a:schemeClr val="tx1"/>
                </a:solidFill>
                <a:latin typeface="+mn-lt"/>
              </a:rPr>
              <a:t>Mining pays </a:t>
            </a:r>
            <a:r>
              <a:rPr lang="en-US">
                <a:solidFill>
                  <a:schemeClr val="tx1"/>
                </a:solidFill>
                <a:latin typeface="+mn-lt"/>
              </a:rPr>
              <a:t>its way</a:t>
            </a:r>
            <a:endParaRPr lang="en-US" dirty="0">
              <a:solidFill>
                <a:schemeClr val="tx1"/>
              </a:solidFill>
              <a:latin typeface="+mn-lt"/>
            </a:endParaRPr>
          </a:p>
        </p:txBody>
      </p:sp>
      <p:grpSp>
        <p:nvGrpSpPr>
          <p:cNvPr id="9" name="Group 8"/>
          <p:cNvGrpSpPr/>
          <p:nvPr/>
        </p:nvGrpSpPr>
        <p:grpSpPr>
          <a:xfrm>
            <a:off x="0" y="-39606"/>
            <a:ext cx="9144000" cy="2819400"/>
            <a:chOff x="0" y="0"/>
            <a:chExt cx="12192000" cy="281940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27544" y="0"/>
              <a:ext cx="4243610" cy="28194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65798" y="0"/>
              <a:ext cx="4026202" cy="28194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227544" cy="2819400"/>
            </a:xfrm>
            <a:prstGeom prst="rect">
              <a:avLst/>
            </a:prstGeom>
          </p:spPr>
        </p:pic>
      </p:grpSp>
    </p:spTree>
    <p:extLst>
      <p:ext uri="{BB962C8B-B14F-4D97-AF65-F5344CB8AC3E}">
        <p14:creationId xmlns:p14="http://schemas.microsoft.com/office/powerpoint/2010/main" val="181479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215" t="25746" r="20912" b="43657"/>
          <a:stretch/>
        </p:blipFill>
        <p:spPr bwMode="auto">
          <a:xfrm>
            <a:off x="327882" y="1930917"/>
            <a:ext cx="8570459" cy="2898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7883" y="4951800"/>
            <a:ext cx="8570458" cy="779316"/>
          </a:xfrm>
          <a:prstGeom prst="rect">
            <a:avLst/>
          </a:prstGeom>
          <a:noFill/>
        </p:spPr>
        <p:txBody>
          <a:bodyPr wrap="square" rtlCol="0">
            <a:spAutoFit/>
          </a:bodyPr>
          <a:lstStyle/>
          <a:p>
            <a:pPr defTabSz="457200" fontAlgn="base" hangingPunct="0">
              <a:lnSpc>
                <a:spcPct val="93000"/>
              </a:lnSpc>
              <a:spcBef>
                <a:spcPct val="0"/>
              </a:spcBef>
              <a:spcAft>
                <a:spcPct val="0"/>
              </a:spcAft>
              <a:buClr>
                <a:srgbClr val="000000"/>
              </a:buClr>
              <a:buSzPct val="100000"/>
              <a:buFont typeface="Times New Roman" pitchFamily="18" charset="0"/>
              <a:buNone/>
            </a:pPr>
            <a:r>
              <a:rPr lang="en-US" sz="2400" dirty="0">
                <a:solidFill>
                  <a:srgbClr val="034B8E"/>
                </a:solidFill>
              </a:rPr>
              <a:t>Currently only one of the five metal mines operates exclusively on state lands. </a:t>
            </a:r>
          </a:p>
        </p:txBody>
      </p:sp>
      <p:sp>
        <p:nvSpPr>
          <p:cNvPr id="7" name="TextBox 6"/>
          <p:cNvSpPr txBox="1"/>
          <p:nvPr/>
        </p:nvSpPr>
        <p:spPr>
          <a:xfrm>
            <a:off x="327884" y="496607"/>
            <a:ext cx="8570457" cy="1351780"/>
          </a:xfrm>
          <a:prstGeom prst="rect">
            <a:avLst/>
          </a:prstGeom>
          <a:noFill/>
        </p:spPr>
        <p:txBody>
          <a:bodyPr wrap="square" rtlCol="0">
            <a:spAutoFit/>
          </a:bodyPr>
          <a:lstStyle/>
          <a:p>
            <a:pPr algn="ctr" defTabSz="457200" fontAlgn="base" hangingPunct="0">
              <a:lnSpc>
                <a:spcPct val="93000"/>
              </a:lnSpc>
              <a:spcBef>
                <a:spcPct val="0"/>
              </a:spcBef>
              <a:spcAft>
                <a:spcPct val="0"/>
              </a:spcAft>
              <a:buClr>
                <a:srgbClr val="000000"/>
              </a:buClr>
              <a:buSzPct val="100000"/>
              <a:buFont typeface="Times New Roman" pitchFamily="18" charset="0"/>
              <a:buNone/>
            </a:pPr>
            <a:r>
              <a:rPr lang="en-US" sz="4400" dirty="0">
                <a:solidFill>
                  <a:srgbClr val="034B8E"/>
                </a:solidFill>
              </a:rPr>
              <a:t>Land status determines </a:t>
            </a:r>
          </a:p>
          <a:p>
            <a:pPr algn="ctr" defTabSz="457200" fontAlgn="base" hangingPunct="0">
              <a:lnSpc>
                <a:spcPct val="93000"/>
              </a:lnSpc>
              <a:spcBef>
                <a:spcPct val="0"/>
              </a:spcBef>
              <a:spcAft>
                <a:spcPct val="0"/>
              </a:spcAft>
              <a:buClr>
                <a:srgbClr val="000000"/>
              </a:buClr>
              <a:buSzPct val="100000"/>
              <a:buFont typeface="Times New Roman" pitchFamily="18" charset="0"/>
              <a:buNone/>
            </a:pPr>
            <a:r>
              <a:rPr lang="en-US" sz="4400" dirty="0">
                <a:solidFill>
                  <a:srgbClr val="034B8E"/>
                </a:solidFill>
              </a:rPr>
              <a:t>rents and royalties</a:t>
            </a:r>
          </a:p>
        </p:txBody>
      </p:sp>
    </p:spTree>
    <p:extLst>
      <p:ext uri="{BB962C8B-B14F-4D97-AF65-F5344CB8AC3E}">
        <p14:creationId xmlns:p14="http://schemas.microsoft.com/office/powerpoint/2010/main" val="761907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904492" y="3269397"/>
            <a:ext cx="7149359" cy="2677656"/>
          </a:xfrm>
          <a:prstGeom prst="rect">
            <a:avLst/>
          </a:prstGeom>
        </p:spPr>
        <p:txBody>
          <a:bodyPr wrap="square">
            <a:spAutoFit/>
          </a:bodyPr>
          <a:lstStyle/>
          <a:p>
            <a:pPr marL="342900" indent="-342900">
              <a:buFont typeface="Arial" pitchFamily="34" charset="0"/>
              <a:buChar char="•"/>
            </a:pPr>
            <a:r>
              <a:rPr lang="en-US" sz="2800" dirty="0">
                <a:solidFill>
                  <a:srgbClr val="4E5C20"/>
                </a:solidFill>
                <a:ea typeface="Arial Narrow" charset="0"/>
                <a:cs typeface="Arial Narrow" charset="0"/>
              </a:rPr>
              <a:t>Companies pay exploration, development and construction costs </a:t>
            </a:r>
          </a:p>
          <a:p>
            <a:pPr marL="342900" indent="-342900">
              <a:buFont typeface="Arial" pitchFamily="34" charset="0"/>
              <a:buChar char="•"/>
            </a:pPr>
            <a:r>
              <a:rPr lang="en-US" sz="2800" dirty="0">
                <a:solidFill>
                  <a:srgbClr val="4E5C20"/>
                </a:solidFill>
                <a:ea typeface="Arial Narrow" charset="0"/>
                <a:cs typeface="Arial Narrow" charset="0"/>
              </a:rPr>
              <a:t>This often includes access and infrastructure, unlike in Lower 48</a:t>
            </a:r>
          </a:p>
          <a:p>
            <a:pPr marL="342900" indent="-342900">
              <a:buFont typeface="Arial" pitchFamily="34" charset="0"/>
              <a:buChar char="•"/>
            </a:pPr>
            <a:r>
              <a:rPr lang="en-US" sz="2800" dirty="0">
                <a:solidFill>
                  <a:srgbClr val="4E5C20"/>
                </a:solidFill>
                <a:ea typeface="Arial Narrow" charset="0"/>
                <a:cs typeface="Arial Narrow" charset="0"/>
              </a:rPr>
              <a:t>Financial assurance for reclamation             and closure</a:t>
            </a:r>
          </a:p>
        </p:txBody>
      </p:sp>
      <p:sp>
        <p:nvSpPr>
          <p:cNvPr id="4" name="Rectangle 3"/>
          <p:cNvSpPr/>
          <p:nvPr/>
        </p:nvSpPr>
        <p:spPr>
          <a:xfrm>
            <a:off x="222340" y="2438400"/>
            <a:ext cx="9001125" cy="769441"/>
          </a:xfrm>
          <a:prstGeom prst="rect">
            <a:avLst/>
          </a:prstGeom>
        </p:spPr>
        <p:txBody>
          <a:bodyPr wrap="square">
            <a:spAutoFit/>
          </a:bodyPr>
          <a:lstStyle/>
          <a:p>
            <a:pPr algn="ctr"/>
            <a:r>
              <a:rPr lang="en-US" sz="4400" dirty="0">
                <a:solidFill>
                  <a:srgbClr val="034B8E"/>
                </a:solidFill>
                <a:ea typeface="Bank Gothic" charset="0"/>
                <a:cs typeface="Bank Gothic" charset="0"/>
                <a:sym typeface="Wingdings"/>
              </a:rPr>
              <a:t>Mining Pays its Way</a:t>
            </a:r>
            <a:endParaRPr lang="en-US" sz="4400" dirty="0">
              <a:solidFill>
                <a:srgbClr val="034B8E"/>
              </a:solidFill>
              <a:ea typeface="Bank Gothic" charset="0"/>
              <a:cs typeface="Bank Gothic" charset="0"/>
            </a:endParaRPr>
          </a:p>
        </p:txBody>
      </p:sp>
      <p:grpSp>
        <p:nvGrpSpPr>
          <p:cNvPr id="3" name="Group 2"/>
          <p:cNvGrpSpPr/>
          <p:nvPr/>
        </p:nvGrpSpPr>
        <p:grpSpPr>
          <a:xfrm>
            <a:off x="-19004" y="-5773"/>
            <a:ext cx="9176015" cy="2444173"/>
            <a:chOff x="-19004" y="-5773"/>
            <a:chExt cx="9176015" cy="2690822"/>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9544" y="-5773"/>
              <a:ext cx="3026228" cy="269082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04" y="-5773"/>
              <a:ext cx="3027174" cy="2690821"/>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15037" y="1"/>
              <a:ext cx="3141974" cy="2685048"/>
            </a:xfrm>
            <a:prstGeom prst="rect">
              <a:avLst/>
            </a:prstGeom>
          </p:spPr>
        </p:pic>
      </p:grpSp>
    </p:spTree>
    <p:extLst>
      <p:ext uri="{BB962C8B-B14F-4D97-AF65-F5344CB8AC3E}">
        <p14:creationId xmlns:p14="http://schemas.microsoft.com/office/powerpoint/2010/main" val="1294864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358" y="2133600"/>
            <a:ext cx="7886700" cy="1325563"/>
          </a:xfrm>
        </p:spPr>
        <p:txBody>
          <a:bodyPr>
            <a:normAutofit fontScale="90000"/>
          </a:bodyPr>
          <a:lstStyle/>
          <a:p>
            <a:pPr algn="ctr"/>
            <a:r>
              <a:rPr lang="en-US" sz="4900" dirty="0">
                <a:latin typeface="+mn-lt"/>
              </a:rPr>
              <a:t>Mining Pays its Way:</a:t>
            </a:r>
            <a:br>
              <a:rPr lang="en-US" dirty="0"/>
            </a:br>
            <a:r>
              <a:rPr lang="en-US" dirty="0">
                <a:latin typeface="+mn-lt"/>
              </a:rPr>
              <a:t>Reimbursable Service Agreements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07869625"/>
              </p:ext>
            </p:extLst>
          </p:nvPr>
        </p:nvGraphicFramePr>
        <p:xfrm>
          <a:off x="774358" y="3733800"/>
          <a:ext cx="7848596" cy="1005840"/>
        </p:xfrm>
        <a:graphic>
          <a:graphicData uri="http://schemas.openxmlformats.org/drawingml/2006/table">
            <a:tbl>
              <a:tblPr firstRow="1" bandRow="1">
                <a:tableStyleId>{5C22544A-7EE6-4342-B048-85BDC9FD1C3A}</a:tableStyleId>
              </a:tblPr>
              <a:tblGrid>
                <a:gridCol w="1121228">
                  <a:extLst>
                    <a:ext uri="{9D8B030D-6E8A-4147-A177-3AD203B41FA5}">
                      <a16:colId xmlns:a16="http://schemas.microsoft.com/office/drawing/2014/main" val="20000"/>
                    </a:ext>
                  </a:extLst>
                </a:gridCol>
                <a:gridCol w="1121228">
                  <a:extLst>
                    <a:ext uri="{9D8B030D-6E8A-4147-A177-3AD203B41FA5}">
                      <a16:colId xmlns:a16="http://schemas.microsoft.com/office/drawing/2014/main" val="20001"/>
                    </a:ext>
                  </a:extLst>
                </a:gridCol>
                <a:gridCol w="1121228">
                  <a:extLst>
                    <a:ext uri="{9D8B030D-6E8A-4147-A177-3AD203B41FA5}">
                      <a16:colId xmlns:a16="http://schemas.microsoft.com/office/drawing/2014/main" val="20002"/>
                    </a:ext>
                  </a:extLst>
                </a:gridCol>
                <a:gridCol w="1121228">
                  <a:extLst>
                    <a:ext uri="{9D8B030D-6E8A-4147-A177-3AD203B41FA5}">
                      <a16:colId xmlns:a16="http://schemas.microsoft.com/office/drawing/2014/main" val="20003"/>
                    </a:ext>
                  </a:extLst>
                </a:gridCol>
                <a:gridCol w="1121228">
                  <a:extLst>
                    <a:ext uri="{9D8B030D-6E8A-4147-A177-3AD203B41FA5}">
                      <a16:colId xmlns:a16="http://schemas.microsoft.com/office/drawing/2014/main" val="20004"/>
                    </a:ext>
                  </a:extLst>
                </a:gridCol>
                <a:gridCol w="1121228">
                  <a:extLst>
                    <a:ext uri="{9D8B030D-6E8A-4147-A177-3AD203B41FA5}">
                      <a16:colId xmlns:a16="http://schemas.microsoft.com/office/drawing/2014/main" val="20005"/>
                    </a:ext>
                  </a:extLst>
                </a:gridCol>
                <a:gridCol w="1121228">
                  <a:extLst>
                    <a:ext uri="{9D8B030D-6E8A-4147-A177-3AD203B41FA5}">
                      <a16:colId xmlns:a16="http://schemas.microsoft.com/office/drawing/2014/main" val="20006"/>
                    </a:ext>
                  </a:extLst>
                </a:gridCol>
              </a:tblGrid>
              <a:tr h="137160">
                <a:tc>
                  <a:txBody>
                    <a:bodyPr/>
                    <a:lstStyle/>
                    <a:p>
                      <a:pPr algn="ctr"/>
                      <a:endParaRPr lang="en-US" dirty="0">
                        <a:solidFill>
                          <a:schemeClr val="tx1">
                            <a:lumMod val="50000"/>
                          </a:schemeClr>
                        </a:solidFill>
                      </a:endParaRPr>
                    </a:p>
                  </a:txBody>
                  <a:tcPr/>
                </a:tc>
                <a:tc>
                  <a:txBody>
                    <a:bodyPr/>
                    <a:lstStyle/>
                    <a:p>
                      <a:pPr algn="ctr"/>
                      <a:r>
                        <a:rPr lang="en-US" dirty="0">
                          <a:solidFill>
                            <a:schemeClr val="tx1">
                              <a:lumMod val="50000"/>
                            </a:schemeClr>
                          </a:solidFill>
                        </a:rPr>
                        <a:t>2012</a:t>
                      </a:r>
                    </a:p>
                  </a:txBody>
                  <a:tcPr/>
                </a:tc>
                <a:tc>
                  <a:txBody>
                    <a:bodyPr/>
                    <a:lstStyle/>
                    <a:p>
                      <a:pPr algn="ctr"/>
                      <a:r>
                        <a:rPr lang="en-US" dirty="0">
                          <a:solidFill>
                            <a:schemeClr val="tx1">
                              <a:lumMod val="50000"/>
                            </a:schemeClr>
                          </a:solidFill>
                        </a:rPr>
                        <a:t>2013</a:t>
                      </a:r>
                    </a:p>
                  </a:txBody>
                  <a:tcPr/>
                </a:tc>
                <a:tc>
                  <a:txBody>
                    <a:bodyPr/>
                    <a:lstStyle/>
                    <a:p>
                      <a:pPr algn="ctr"/>
                      <a:r>
                        <a:rPr lang="en-US" dirty="0">
                          <a:solidFill>
                            <a:schemeClr val="tx1">
                              <a:lumMod val="50000"/>
                            </a:schemeClr>
                          </a:solidFill>
                        </a:rPr>
                        <a:t>2014</a:t>
                      </a:r>
                    </a:p>
                  </a:txBody>
                  <a:tcPr/>
                </a:tc>
                <a:tc>
                  <a:txBody>
                    <a:bodyPr/>
                    <a:lstStyle/>
                    <a:p>
                      <a:pPr algn="ctr"/>
                      <a:r>
                        <a:rPr lang="en-US" dirty="0">
                          <a:solidFill>
                            <a:schemeClr val="tx1">
                              <a:lumMod val="50000"/>
                            </a:schemeClr>
                          </a:solidFill>
                        </a:rPr>
                        <a:t>2015</a:t>
                      </a:r>
                    </a:p>
                  </a:txBody>
                  <a:tcPr/>
                </a:tc>
                <a:tc>
                  <a:txBody>
                    <a:bodyPr/>
                    <a:lstStyle/>
                    <a:p>
                      <a:pPr algn="ctr"/>
                      <a:r>
                        <a:rPr lang="en-US" dirty="0">
                          <a:solidFill>
                            <a:schemeClr val="tx1">
                              <a:lumMod val="50000"/>
                            </a:schemeClr>
                          </a:solidFill>
                        </a:rPr>
                        <a:t>2016</a:t>
                      </a:r>
                    </a:p>
                  </a:txBody>
                  <a:tcPr/>
                </a:tc>
                <a:tc>
                  <a:txBody>
                    <a:bodyPr/>
                    <a:lstStyle/>
                    <a:p>
                      <a:pPr algn="ctr"/>
                      <a:r>
                        <a:rPr lang="en-US" dirty="0">
                          <a:solidFill>
                            <a:schemeClr val="tx1">
                              <a:lumMod val="50000"/>
                            </a:schemeClr>
                          </a:solidFill>
                        </a:rPr>
                        <a:t>2017</a:t>
                      </a:r>
                    </a:p>
                  </a:txBody>
                  <a:tcPr/>
                </a:tc>
                <a:extLst>
                  <a:ext uri="{0D108BD9-81ED-4DB2-BD59-A6C34878D82A}">
                    <a16:rowId xmlns:a16="http://schemas.microsoft.com/office/drawing/2014/main" val="10000"/>
                  </a:ext>
                </a:extLst>
              </a:tr>
              <a:tr h="370840">
                <a:tc>
                  <a:txBody>
                    <a:bodyPr/>
                    <a:lstStyle/>
                    <a:p>
                      <a:r>
                        <a:rPr lang="en-US" dirty="0"/>
                        <a:t>OPMP</a:t>
                      </a:r>
                      <a:r>
                        <a:rPr lang="en-US" baseline="0" dirty="0"/>
                        <a:t>* receipts</a:t>
                      </a:r>
                      <a:endParaRPr lang="en-US" dirty="0"/>
                    </a:p>
                  </a:txBody>
                  <a:tcPr/>
                </a:tc>
                <a:tc>
                  <a:txBody>
                    <a:bodyPr/>
                    <a:lstStyle/>
                    <a:p>
                      <a:r>
                        <a:rPr lang="en-US" dirty="0"/>
                        <a:t>2,600,000</a:t>
                      </a:r>
                    </a:p>
                  </a:txBody>
                  <a:tcPr/>
                </a:tc>
                <a:tc>
                  <a:txBody>
                    <a:bodyPr/>
                    <a:lstStyle/>
                    <a:p>
                      <a:r>
                        <a:rPr lang="en-US" dirty="0"/>
                        <a:t>2,200,000</a:t>
                      </a:r>
                    </a:p>
                  </a:txBody>
                  <a:tcPr/>
                </a:tc>
                <a:tc>
                  <a:txBody>
                    <a:bodyPr/>
                    <a:lstStyle/>
                    <a:p>
                      <a:r>
                        <a:rPr lang="en-US" dirty="0"/>
                        <a:t>1,900,000</a:t>
                      </a:r>
                    </a:p>
                  </a:txBody>
                  <a:tcPr/>
                </a:tc>
                <a:tc>
                  <a:txBody>
                    <a:bodyPr/>
                    <a:lstStyle/>
                    <a:p>
                      <a:r>
                        <a:rPr lang="en-US" dirty="0"/>
                        <a:t>1,700,000</a:t>
                      </a:r>
                    </a:p>
                  </a:txBody>
                  <a:tcPr/>
                </a:tc>
                <a:tc>
                  <a:txBody>
                    <a:bodyPr/>
                    <a:lstStyle/>
                    <a:p>
                      <a:r>
                        <a:rPr lang="en-US" dirty="0"/>
                        <a:t>1,400,000</a:t>
                      </a:r>
                    </a:p>
                  </a:txBody>
                  <a:tcPr/>
                </a:tc>
                <a:tc>
                  <a:txBody>
                    <a:bodyPr/>
                    <a:lstStyle/>
                    <a:p>
                      <a:r>
                        <a:rPr lang="en-US" dirty="0"/>
                        <a:t>1,000,000</a:t>
                      </a:r>
                    </a:p>
                  </a:txBody>
                  <a:tcPr/>
                </a:tc>
                <a:extLst>
                  <a:ext uri="{0D108BD9-81ED-4DB2-BD59-A6C34878D82A}">
                    <a16:rowId xmlns:a16="http://schemas.microsoft.com/office/drawing/2014/main" val="10001"/>
                  </a:ext>
                </a:extLst>
              </a:tr>
            </a:tbl>
          </a:graphicData>
        </a:graphic>
      </p:graphicFrame>
      <p:sp>
        <p:nvSpPr>
          <p:cNvPr id="5" name="TextBox 4"/>
          <p:cNvSpPr txBox="1"/>
          <p:nvPr/>
        </p:nvSpPr>
        <p:spPr>
          <a:xfrm>
            <a:off x="533400" y="6096000"/>
            <a:ext cx="5638800" cy="369332"/>
          </a:xfrm>
          <a:prstGeom prst="rect">
            <a:avLst/>
          </a:prstGeom>
          <a:noFill/>
        </p:spPr>
        <p:txBody>
          <a:bodyPr wrap="square" rtlCol="0">
            <a:spAutoFit/>
          </a:bodyPr>
          <a:lstStyle/>
          <a:p>
            <a:r>
              <a:rPr lang="en-US" dirty="0"/>
              <a:t>Source: ADNR: Alaska Mineral Industry Report  2017</a:t>
            </a:r>
          </a:p>
        </p:txBody>
      </p:sp>
      <p:sp>
        <p:nvSpPr>
          <p:cNvPr id="6" name="TextBox 5"/>
          <p:cNvSpPr txBox="1"/>
          <p:nvPr/>
        </p:nvSpPr>
        <p:spPr>
          <a:xfrm>
            <a:off x="533400" y="4885374"/>
            <a:ext cx="7848596" cy="1200329"/>
          </a:xfrm>
          <a:prstGeom prst="rect">
            <a:avLst/>
          </a:prstGeom>
          <a:noFill/>
        </p:spPr>
        <p:txBody>
          <a:bodyPr wrap="square" rtlCol="0">
            <a:spAutoFit/>
          </a:bodyPr>
          <a:lstStyle/>
          <a:p>
            <a:r>
              <a:rPr lang="en-US" dirty="0"/>
              <a:t> *The ADNR Office of Project Management and Permitting (OPMP) recovers costs from applicants for large mine permit coordination, per AS 38.05.020(b)(9) and AS 37.05.146(b)(3).</a:t>
            </a:r>
          </a:p>
          <a:p>
            <a:r>
              <a:rPr lang="en-US" dirty="0"/>
              <a:t> </a:t>
            </a:r>
          </a:p>
        </p:txBody>
      </p:sp>
      <p:grpSp>
        <p:nvGrpSpPr>
          <p:cNvPr id="11" name="Group 10"/>
          <p:cNvGrpSpPr/>
          <p:nvPr/>
        </p:nvGrpSpPr>
        <p:grpSpPr>
          <a:xfrm>
            <a:off x="18535" y="-39699"/>
            <a:ext cx="9125465" cy="2292748"/>
            <a:chOff x="18535" y="-39699"/>
            <a:chExt cx="9125465" cy="2292748"/>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11889" b="-11889"/>
            <a:stretch/>
          </p:blipFill>
          <p:spPr>
            <a:xfrm>
              <a:off x="2950174" y="-33521"/>
              <a:ext cx="3048000" cy="2286570"/>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35" y="0"/>
              <a:ext cx="2971800" cy="1981200"/>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t="8049"/>
            <a:stretch/>
          </p:blipFill>
          <p:spPr>
            <a:xfrm>
              <a:off x="5836508" y="-39699"/>
              <a:ext cx="3307492" cy="2020899"/>
            </a:xfrm>
            <a:prstGeom prst="rect">
              <a:avLst/>
            </a:prstGeom>
          </p:spPr>
        </p:pic>
      </p:grpSp>
    </p:spTree>
    <p:extLst>
      <p:ext uri="{BB962C8B-B14F-4D97-AF65-F5344CB8AC3E}">
        <p14:creationId xmlns:p14="http://schemas.microsoft.com/office/powerpoint/2010/main" val="4011785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43" y="2318033"/>
            <a:ext cx="9060181" cy="835705"/>
          </a:xfrm>
        </p:spPr>
        <p:txBody>
          <a:bodyPr>
            <a:noAutofit/>
          </a:bodyPr>
          <a:lstStyle/>
          <a:p>
            <a:pPr algn="ctr"/>
            <a:r>
              <a:rPr lang="en-US" dirty="0">
                <a:solidFill>
                  <a:srgbClr val="034B8E"/>
                </a:solidFill>
                <a:latin typeface="+mn-lt"/>
                <a:ea typeface="Bank Gothic" charset="0"/>
                <a:cs typeface="Bank Gothic" charset="0"/>
              </a:rPr>
              <a:t>AIDEA’S Return on Investment</a:t>
            </a:r>
          </a:p>
        </p:txBody>
      </p:sp>
      <p:sp>
        <p:nvSpPr>
          <p:cNvPr id="3" name="Content Placeholder 2"/>
          <p:cNvSpPr>
            <a:spLocks noGrp="1"/>
          </p:cNvSpPr>
          <p:nvPr>
            <p:ph sz="half" idx="1"/>
          </p:nvPr>
        </p:nvSpPr>
        <p:spPr>
          <a:xfrm>
            <a:off x="442135" y="3153738"/>
            <a:ext cx="8206741" cy="3004903"/>
          </a:xfrm>
        </p:spPr>
        <p:txBody>
          <a:bodyPr>
            <a:noAutofit/>
          </a:bodyPr>
          <a:lstStyle/>
          <a:p>
            <a:r>
              <a:rPr lang="en-US" dirty="0">
                <a:solidFill>
                  <a:srgbClr val="4E5C20"/>
                </a:solidFill>
                <a:latin typeface="+mn-lt"/>
              </a:rPr>
              <a:t>Mission: encourage Alaska’s economic growth </a:t>
            </a:r>
          </a:p>
          <a:p>
            <a:r>
              <a:rPr lang="en-US" dirty="0">
                <a:latin typeface="+mn-lt"/>
              </a:rPr>
              <a:t>$265 million investment in the Red Dog port and road</a:t>
            </a:r>
            <a:endParaRPr lang="en-US" dirty="0">
              <a:solidFill>
                <a:srgbClr val="4E5C20"/>
              </a:solidFill>
              <a:latin typeface="+mn-lt"/>
            </a:endParaRPr>
          </a:p>
          <a:p>
            <a:r>
              <a:rPr lang="en-US" dirty="0">
                <a:latin typeface="+mn-lt"/>
              </a:rPr>
              <a:t>$465 million in payments from Red Dog (12/2017)</a:t>
            </a:r>
          </a:p>
          <a:p>
            <a:r>
              <a:rPr lang="en-US" dirty="0">
                <a:latin typeface="+mn-lt"/>
              </a:rPr>
              <a:t>6.5% annual interest on loan agreement</a:t>
            </a:r>
          </a:p>
          <a:p>
            <a:r>
              <a:rPr lang="en-US" dirty="0">
                <a:latin typeface="+mn-lt"/>
              </a:rPr>
              <a:t>Annual dividend to State General Fund</a:t>
            </a:r>
          </a:p>
          <a:p>
            <a:r>
              <a:rPr lang="en-US" dirty="0">
                <a:latin typeface="+mn-lt"/>
              </a:rPr>
              <a:t>Contract goes to 2040</a:t>
            </a:r>
          </a:p>
          <a:p>
            <a:endParaRPr lang="en-US" sz="3200" dirty="0">
              <a:solidFill>
                <a:srgbClr val="4E5C20"/>
              </a:solidFill>
              <a:latin typeface="+mn-lt"/>
            </a:endParaRPr>
          </a:p>
        </p:txBody>
      </p:sp>
      <p:grpSp>
        <p:nvGrpSpPr>
          <p:cNvPr id="4" name="Group 3"/>
          <p:cNvGrpSpPr/>
          <p:nvPr/>
        </p:nvGrpSpPr>
        <p:grpSpPr>
          <a:xfrm>
            <a:off x="0" y="-10250"/>
            <a:ext cx="9149716" cy="2220055"/>
            <a:chOff x="0" y="-10255"/>
            <a:chExt cx="12199621" cy="2874127"/>
          </a:xfrm>
        </p:grpSpPr>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3548" y="1963"/>
              <a:ext cx="4291812" cy="286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http://www.aidea.org/Portals/0/AIDEAresize/ProjectPix/Skagway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405360" y="-10255"/>
              <a:ext cx="3794261" cy="287412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www.aidea.org/Portals/0/Delong%20Mountain%20Photos/IMG_3298.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1963"/>
              <a:ext cx="4113548" cy="286190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07269" y="6304410"/>
            <a:ext cx="4542975" cy="338554"/>
          </a:xfrm>
          <a:prstGeom prst="rect">
            <a:avLst/>
          </a:prstGeom>
          <a:noFill/>
        </p:spPr>
        <p:txBody>
          <a:bodyPr wrap="none" rtlCol="0">
            <a:spAutoFit/>
          </a:bodyPr>
          <a:lstStyle/>
          <a:p>
            <a:r>
              <a:rPr lang="en-US" sz="1600" dirty="0">
                <a:solidFill>
                  <a:srgbClr val="034B8E"/>
                </a:solidFill>
              </a:rPr>
              <a:t>Source: www.aidea.org and AIDEA email 2018-02-08</a:t>
            </a:r>
          </a:p>
        </p:txBody>
      </p:sp>
    </p:spTree>
    <p:extLst>
      <p:ext uri="{BB962C8B-B14F-4D97-AF65-F5344CB8AC3E}">
        <p14:creationId xmlns:p14="http://schemas.microsoft.com/office/powerpoint/2010/main" val="2779273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2945261" y="1371600"/>
            <a:ext cx="3602831" cy="462236"/>
          </a:xfrm>
        </p:spPr>
        <p:txBody>
          <a:bodyPr>
            <a:normAutofit fontScale="85000" lnSpcReduction="10000"/>
          </a:bodyPr>
          <a:lstStyle/>
          <a:p>
            <a:pPr marL="0" indent="0" algn="ctr">
              <a:spcBef>
                <a:spcPts val="0"/>
              </a:spcBef>
              <a:buNone/>
              <a:defRPr sz="2160" b="1" i="0" u="none" strike="noStrike" kern="1200" baseline="0">
                <a:solidFill>
                  <a:srgbClr val="000000"/>
                </a:solidFill>
                <a:latin typeface="+mn-lt"/>
                <a:ea typeface="+mn-ea"/>
                <a:cs typeface="+mn-cs"/>
              </a:defRPr>
            </a:pPr>
            <a:r>
              <a:rPr lang="en-US" dirty="0">
                <a:solidFill>
                  <a:schemeClr val="bg1"/>
                </a:solidFill>
              </a:rPr>
              <a:t>Exploration spending ($ millions)*</a:t>
            </a:r>
          </a:p>
        </p:txBody>
      </p:sp>
      <p:graphicFrame>
        <p:nvGraphicFramePr>
          <p:cNvPr id="8" name="Chart 7"/>
          <p:cNvGraphicFramePr/>
          <p:nvPr>
            <p:extLst>
              <p:ext uri="{D42A27DB-BD31-4B8C-83A1-F6EECF244321}">
                <p14:modId xmlns:p14="http://schemas.microsoft.com/office/powerpoint/2010/main" val="334079290"/>
              </p:ext>
            </p:extLst>
          </p:nvPr>
        </p:nvGraphicFramePr>
        <p:xfrm>
          <a:off x="1494005" y="1981200"/>
          <a:ext cx="6202195" cy="32766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501580" y="5901675"/>
            <a:ext cx="4634436" cy="830997"/>
          </a:xfrm>
          <a:prstGeom prst="rect">
            <a:avLst/>
          </a:prstGeom>
          <a:noFill/>
        </p:spPr>
        <p:txBody>
          <a:bodyPr wrap="square" rtlCol="0">
            <a:spAutoFit/>
          </a:bodyPr>
          <a:lstStyle/>
          <a:p>
            <a:r>
              <a:rPr lang="en-US" sz="1600" dirty="0">
                <a:solidFill>
                  <a:srgbClr val="034B8D"/>
                </a:solidFill>
                <a:ea typeface="Arial Narrow" charset="0"/>
                <a:cs typeface="Arial Narrow" charset="0"/>
              </a:rPr>
              <a:t>ADNR Alaska Mineral Industry reports</a:t>
            </a:r>
          </a:p>
          <a:p>
            <a:r>
              <a:rPr lang="en-US" sz="1600" dirty="0">
                <a:solidFill>
                  <a:srgbClr val="034B8D"/>
                </a:solidFill>
                <a:ea typeface="Arial Narrow" charset="0"/>
                <a:cs typeface="Arial Narrow" charset="0"/>
              </a:rPr>
              <a:t>2018: </a:t>
            </a:r>
            <a:r>
              <a:rPr lang="en-US" sz="1600" i="1" dirty="0">
                <a:solidFill>
                  <a:srgbClr val="034B8D"/>
                </a:solidFill>
                <a:ea typeface="Arial Narrow" charset="0"/>
                <a:cs typeface="Arial Narrow" charset="0"/>
              </a:rPr>
              <a:t>Economic Benefits of Alaska’s Mining Industry,</a:t>
            </a:r>
            <a:r>
              <a:rPr lang="en-US" sz="1600" dirty="0">
                <a:solidFill>
                  <a:srgbClr val="034B8D"/>
                </a:solidFill>
                <a:ea typeface="Arial Narrow" charset="0"/>
                <a:cs typeface="Arial Narrow" charset="0"/>
              </a:rPr>
              <a:t> The McDowell Group, Inc. March 2019</a:t>
            </a:r>
            <a:endParaRPr lang="en-US" sz="1600" i="1" dirty="0">
              <a:solidFill>
                <a:srgbClr val="034B8D"/>
              </a:solidFill>
              <a:ea typeface="Arial Narrow" charset="0"/>
              <a:cs typeface="Arial Narrow" charset="0"/>
            </a:endParaRPr>
          </a:p>
        </p:txBody>
      </p:sp>
      <p:sp>
        <p:nvSpPr>
          <p:cNvPr id="16" name="Title 2"/>
          <p:cNvSpPr txBox="1">
            <a:spLocks/>
          </p:cNvSpPr>
          <p:nvPr/>
        </p:nvSpPr>
        <p:spPr>
          <a:xfrm>
            <a:off x="457200" y="467001"/>
            <a:ext cx="8305799"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Bank Gothic" charset="0"/>
                <a:ea typeface="Bank Gothic" charset="0"/>
                <a:cs typeface="Bank Gothic" charset="0"/>
              </a:defRPr>
            </a:lvl1pPr>
          </a:lstStyle>
          <a:p>
            <a:pPr algn="ctr"/>
            <a:r>
              <a:rPr lang="en-US" dirty="0">
                <a:solidFill>
                  <a:srgbClr val="034B8E"/>
                </a:solidFill>
                <a:latin typeface="Calibri"/>
              </a:rPr>
              <a:t>Exploration Spending Turns Around</a:t>
            </a:r>
          </a:p>
        </p:txBody>
      </p:sp>
    </p:spTree>
    <p:extLst>
      <p:ext uri="{BB962C8B-B14F-4D97-AF65-F5344CB8AC3E}">
        <p14:creationId xmlns:p14="http://schemas.microsoft.com/office/powerpoint/2010/main" val="4001516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5337" y="3200400"/>
            <a:ext cx="7886700" cy="3105604"/>
          </a:xfrm>
        </p:spPr>
        <p:txBody>
          <a:bodyPr>
            <a:normAutofit fontScale="77500" lnSpcReduction="20000"/>
          </a:bodyPr>
          <a:lstStyle/>
          <a:p>
            <a:r>
              <a:rPr lang="en-US" sz="3600" dirty="0">
                <a:latin typeface="+mn-lt"/>
              </a:rPr>
              <a:t>Bring more mines into production, especially those on state land</a:t>
            </a:r>
          </a:p>
          <a:p>
            <a:r>
              <a:rPr lang="en-US" sz="3600" dirty="0">
                <a:latin typeface="+mn-lt"/>
              </a:rPr>
              <a:t>Keep Alaska competitive with other mining jurisdictions</a:t>
            </a:r>
          </a:p>
          <a:p>
            <a:r>
              <a:rPr lang="en-US" sz="3600" dirty="0">
                <a:latin typeface="+mn-lt"/>
              </a:rPr>
              <a:t>Keep the permitting process rigorous </a:t>
            </a:r>
            <a:r>
              <a:rPr lang="en-US" sz="3600" i="1" dirty="0">
                <a:latin typeface="+mn-lt"/>
              </a:rPr>
              <a:t>and</a:t>
            </a:r>
            <a:r>
              <a:rPr lang="en-US" sz="3600" dirty="0">
                <a:latin typeface="+mn-lt"/>
              </a:rPr>
              <a:t> efficient</a:t>
            </a:r>
          </a:p>
          <a:p>
            <a:r>
              <a:rPr lang="en-US" sz="3600" dirty="0">
                <a:latin typeface="+mn-lt"/>
              </a:rPr>
              <a:t>Preserve a stable and predictable tax structure at the state and local level</a:t>
            </a:r>
          </a:p>
          <a:p>
            <a:endParaRPr lang="en-US" dirty="0">
              <a:latin typeface="+mn-lt"/>
            </a:endParaRPr>
          </a:p>
        </p:txBody>
      </p:sp>
      <p:sp>
        <p:nvSpPr>
          <p:cNvPr id="4" name="Title 1"/>
          <p:cNvSpPr txBox="1">
            <a:spLocks/>
          </p:cNvSpPr>
          <p:nvPr/>
        </p:nvSpPr>
        <p:spPr>
          <a:xfrm>
            <a:off x="304800" y="2201442"/>
            <a:ext cx="8610600" cy="1005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Bank Gothic" charset="0"/>
                <a:ea typeface="Bank Gothic" charset="0"/>
                <a:cs typeface="Bank Gothic" charset="0"/>
              </a:defRPr>
            </a:lvl1pPr>
          </a:lstStyle>
          <a:p>
            <a:pPr algn="ctr"/>
            <a:r>
              <a:rPr lang="en-US" dirty="0">
                <a:latin typeface="+mn-lt"/>
              </a:rPr>
              <a:t>Let’s Attract Investment to Alaska</a:t>
            </a:r>
            <a:endParaRPr lang="en-US" dirty="0">
              <a:solidFill>
                <a:srgbClr val="034B8E"/>
              </a:solidFill>
              <a:latin typeface="+mn-lt"/>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4479" y="874"/>
            <a:ext cx="2978633" cy="213272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3112" y="-1"/>
            <a:ext cx="3000889" cy="2133599"/>
          </a:xfrm>
          <a:prstGeom prst="rect">
            <a:avLst/>
          </a:prstGeom>
        </p:spPr>
      </p:pic>
      <p:grpSp>
        <p:nvGrpSpPr>
          <p:cNvPr id="11" name="Group 10"/>
          <p:cNvGrpSpPr/>
          <p:nvPr/>
        </p:nvGrpSpPr>
        <p:grpSpPr>
          <a:xfrm>
            <a:off x="0" y="-1"/>
            <a:ext cx="9144000" cy="2133600"/>
            <a:chOff x="0" y="-1"/>
            <a:chExt cx="9144000" cy="2133600"/>
          </a:xfrm>
        </p:grpSpPr>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
              <a:ext cx="3164479" cy="2133599"/>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4478" y="874"/>
              <a:ext cx="2978633" cy="2132725"/>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3111" y="-1"/>
              <a:ext cx="3000889" cy="2133599"/>
            </a:xfrm>
            <a:prstGeom prst="rect">
              <a:avLst/>
            </a:prstGeom>
          </p:spPr>
        </p:pic>
      </p:grpSp>
    </p:spTree>
    <p:extLst>
      <p:ext uri="{BB962C8B-B14F-4D97-AF65-F5344CB8AC3E}">
        <p14:creationId xmlns:p14="http://schemas.microsoft.com/office/powerpoint/2010/main" val="2100079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027907"/>
            <a:ext cx="7886700" cy="1325563"/>
          </a:xfrm>
        </p:spPr>
        <p:txBody>
          <a:bodyPr/>
          <a:lstStyle/>
          <a:p>
            <a:pPr algn="ctr"/>
            <a:r>
              <a:rPr lang="en-US" dirty="0"/>
              <a:t>Thank you!</a:t>
            </a:r>
          </a:p>
        </p:txBody>
      </p:sp>
      <p:sp>
        <p:nvSpPr>
          <p:cNvPr id="3" name="Subtitle 2"/>
          <p:cNvSpPr>
            <a:spLocks noGrp="1"/>
          </p:cNvSpPr>
          <p:nvPr>
            <p:ph sz="half" idx="1"/>
          </p:nvPr>
        </p:nvSpPr>
        <p:spPr>
          <a:xfrm>
            <a:off x="687456" y="1825625"/>
            <a:ext cx="3886200" cy="4351338"/>
          </a:xfrm>
        </p:spPr>
        <p:txBody>
          <a:bodyPr/>
          <a:lstStyle/>
          <a:p>
            <a:pPr marL="0" indent="0">
              <a:lnSpc>
                <a:spcPct val="100000"/>
              </a:lnSpc>
              <a:spcBef>
                <a:spcPts val="0"/>
              </a:spcBef>
              <a:buNone/>
            </a:pPr>
            <a:endParaRPr lang="en-US" dirty="0">
              <a:latin typeface="+mn-lt"/>
            </a:endParaRPr>
          </a:p>
          <a:p>
            <a:pPr marL="0" indent="0">
              <a:lnSpc>
                <a:spcPct val="100000"/>
              </a:lnSpc>
              <a:spcBef>
                <a:spcPts val="0"/>
              </a:spcBef>
              <a:buNone/>
            </a:pPr>
            <a:endParaRPr lang="en-US" dirty="0">
              <a:latin typeface="+mn-lt"/>
            </a:endParaRPr>
          </a:p>
          <a:p>
            <a:pPr marL="0" indent="0">
              <a:lnSpc>
                <a:spcPct val="100000"/>
              </a:lnSpc>
              <a:spcBef>
                <a:spcPts val="0"/>
              </a:spcBef>
              <a:buNone/>
            </a:pPr>
            <a:r>
              <a:rPr lang="en-US" sz="2400" dirty="0" err="1">
                <a:latin typeface="+mn-lt"/>
              </a:rPr>
              <a:t>Deantha</a:t>
            </a:r>
            <a:r>
              <a:rPr lang="en-US" sz="2400" dirty="0">
                <a:latin typeface="+mn-lt"/>
              </a:rPr>
              <a:t> Crockett</a:t>
            </a:r>
          </a:p>
          <a:p>
            <a:pPr marL="0" indent="0">
              <a:lnSpc>
                <a:spcPct val="100000"/>
              </a:lnSpc>
              <a:spcBef>
                <a:spcPts val="0"/>
              </a:spcBef>
              <a:buNone/>
            </a:pPr>
            <a:r>
              <a:rPr lang="en-US" sz="2400" dirty="0">
                <a:latin typeface="+mn-lt"/>
              </a:rPr>
              <a:t>Executive Director</a:t>
            </a:r>
          </a:p>
          <a:p>
            <a:pPr marL="0" indent="0">
              <a:lnSpc>
                <a:spcPct val="100000"/>
              </a:lnSpc>
              <a:spcBef>
                <a:spcPts val="0"/>
              </a:spcBef>
              <a:buNone/>
            </a:pPr>
            <a:r>
              <a:rPr lang="en-US" sz="2400" dirty="0">
                <a:latin typeface="+mn-lt"/>
              </a:rPr>
              <a:t>Alaska Miners Association</a:t>
            </a:r>
          </a:p>
          <a:p>
            <a:pPr marL="0" indent="0">
              <a:lnSpc>
                <a:spcPct val="100000"/>
              </a:lnSpc>
              <a:spcBef>
                <a:spcPts val="0"/>
              </a:spcBef>
              <a:buNone/>
            </a:pPr>
            <a:r>
              <a:rPr lang="en-US" sz="2400" dirty="0">
                <a:latin typeface="+mn-lt"/>
              </a:rPr>
              <a:t>deantha@alaskaminers.org</a:t>
            </a:r>
          </a:p>
          <a:p>
            <a:pPr marL="0" indent="0">
              <a:lnSpc>
                <a:spcPct val="100000"/>
              </a:lnSpc>
              <a:spcBef>
                <a:spcPts val="0"/>
              </a:spcBef>
              <a:buNone/>
            </a:pPr>
            <a:r>
              <a:rPr lang="en-US" sz="2400" dirty="0">
                <a:latin typeface="+mn-lt"/>
              </a:rPr>
              <a:t>(907) 317-6323</a:t>
            </a:r>
            <a:endParaRPr lang="en-US" dirty="0">
              <a:latin typeface="+mn-lt"/>
            </a:endParaRPr>
          </a:p>
          <a:p>
            <a:endParaRPr lang="en-US" dirty="0"/>
          </a:p>
        </p:txBody>
      </p:sp>
      <p:sp>
        <p:nvSpPr>
          <p:cNvPr id="4" name="Content Placeholder 3"/>
          <p:cNvSpPr>
            <a:spLocks noGrp="1"/>
          </p:cNvSpPr>
          <p:nvPr>
            <p:ph sz="half" idx="2"/>
          </p:nvPr>
        </p:nvSpPr>
        <p:spPr>
          <a:xfrm>
            <a:off x="4541354" y="1905000"/>
            <a:ext cx="4248150" cy="4351338"/>
          </a:xfrm>
        </p:spPr>
        <p:txBody>
          <a:bodyPr/>
          <a:lstStyle/>
          <a:p>
            <a:pPr marL="0" indent="0">
              <a:lnSpc>
                <a:spcPct val="100000"/>
              </a:lnSpc>
              <a:spcBef>
                <a:spcPts val="0"/>
              </a:spcBef>
              <a:buNone/>
            </a:pPr>
            <a:endParaRPr lang="en-US" dirty="0">
              <a:latin typeface="+mn-lt"/>
            </a:endParaRPr>
          </a:p>
          <a:p>
            <a:pPr marL="0" indent="0">
              <a:lnSpc>
                <a:spcPct val="100000"/>
              </a:lnSpc>
              <a:spcBef>
                <a:spcPts val="0"/>
              </a:spcBef>
              <a:buNone/>
            </a:pPr>
            <a:endParaRPr lang="en-US" sz="2400" dirty="0">
              <a:latin typeface="+mn-lt"/>
            </a:endParaRPr>
          </a:p>
          <a:p>
            <a:pPr marL="0" indent="0">
              <a:lnSpc>
                <a:spcPct val="100000"/>
              </a:lnSpc>
              <a:spcBef>
                <a:spcPts val="0"/>
              </a:spcBef>
              <a:buNone/>
            </a:pPr>
            <a:r>
              <a:rPr lang="en-US" sz="2400" dirty="0">
                <a:latin typeface="+mn-lt"/>
              </a:rPr>
              <a:t>Karen Matthias</a:t>
            </a:r>
          </a:p>
          <a:p>
            <a:pPr marL="0" indent="0">
              <a:lnSpc>
                <a:spcPct val="100000"/>
              </a:lnSpc>
              <a:spcBef>
                <a:spcPts val="0"/>
              </a:spcBef>
              <a:buNone/>
            </a:pPr>
            <a:r>
              <a:rPr lang="en-US" sz="2400" dirty="0">
                <a:latin typeface="+mn-lt"/>
              </a:rPr>
              <a:t>Executive Director</a:t>
            </a:r>
          </a:p>
          <a:p>
            <a:pPr marL="0" indent="0">
              <a:lnSpc>
                <a:spcPct val="100000"/>
              </a:lnSpc>
              <a:spcBef>
                <a:spcPts val="0"/>
              </a:spcBef>
              <a:buNone/>
            </a:pPr>
            <a:r>
              <a:rPr lang="en-US" sz="2400" dirty="0">
                <a:latin typeface="+mn-lt"/>
              </a:rPr>
              <a:t>Council of Alaska Producers</a:t>
            </a:r>
          </a:p>
          <a:p>
            <a:pPr marL="0" indent="0">
              <a:lnSpc>
                <a:spcPct val="100000"/>
              </a:lnSpc>
              <a:spcBef>
                <a:spcPts val="0"/>
              </a:spcBef>
              <a:buNone/>
            </a:pPr>
            <a:r>
              <a:rPr lang="en-US" sz="2400" dirty="0">
                <a:latin typeface="+mn-lt"/>
              </a:rPr>
              <a:t>kjmatthias@alaskaproducers.org</a:t>
            </a:r>
          </a:p>
          <a:p>
            <a:pPr marL="0" indent="0">
              <a:lnSpc>
                <a:spcPct val="100000"/>
              </a:lnSpc>
              <a:spcBef>
                <a:spcPts val="0"/>
              </a:spcBef>
              <a:buNone/>
            </a:pPr>
            <a:r>
              <a:rPr lang="en-US" sz="2400" dirty="0">
                <a:latin typeface="+mn-lt"/>
              </a:rPr>
              <a:t>(907) 301-1022</a:t>
            </a:r>
          </a:p>
          <a:p>
            <a:endParaRPr lang="en-US" dirty="0"/>
          </a:p>
        </p:txBody>
      </p:sp>
    </p:spTree>
    <p:extLst>
      <p:ext uri="{BB962C8B-B14F-4D97-AF65-F5344CB8AC3E}">
        <p14:creationId xmlns:p14="http://schemas.microsoft.com/office/powerpoint/2010/main" val="3041200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4343399" y="1516797"/>
            <a:ext cx="4592801" cy="4045803"/>
          </a:xfrm>
          <a:prstGeom prst="rect">
            <a:avLst/>
          </a:prstGeom>
        </p:spPr>
        <p:txBody>
          <a:bodyPr lIns="91438" tIns="45719" rIns="91438" bIns="45719">
            <a:normAutofit lnSpcReduction="10000"/>
          </a:bodyPr>
          <a:lstStyle/>
          <a:p>
            <a:pPr marL="0" indent="0">
              <a:lnSpc>
                <a:spcPct val="110000"/>
              </a:lnSpc>
              <a:buNone/>
            </a:pPr>
            <a:r>
              <a:rPr lang="en-US" sz="3200" dirty="0">
                <a:solidFill>
                  <a:srgbClr val="5481C1"/>
                </a:solidFill>
                <a:latin typeface="+mn-lt"/>
                <a:cs typeface="Arial"/>
              </a:rPr>
              <a:t>If you have turned on a light, entered a building, driven on a road, made a phone call, used a computer, or visited a doctor, then </a:t>
            </a:r>
            <a:r>
              <a:rPr lang="en-US" sz="3200" dirty="0">
                <a:solidFill>
                  <a:schemeClr val="tx1"/>
                </a:solidFill>
                <a:latin typeface="+mn-lt"/>
                <a:cs typeface="Arial"/>
              </a:rPr>
              <a:t>mining is an important part of your life. </a:t>
            </a:r>
          </a:p>
          <a:p>
            <a:pPr marL="0" indent="0">
              <a:lnSpc>
                <a:spcPct val="110000"/>
              </a:lnSpc>
              <a:buNone/>
            </a:pPr>
            <a:endParaRPr lang="en-US" b="1" dirty="0">
              <a:solidFill>
                <a:srgbClr val="5481C1"/>
              </a:solidFill>
              <a:latin typeface="Arial"/>
              <a:cs typeface="Arial"/>
            </a:endParaRPr>
          </a:p>
          <a:p>
            <a:pPr marL="0" indent="0">
              <a:lnSpc>
                <a:spcPct val="110000"/>
              </a:lnSpc>
              <a:buNone/>
            </a:pPr>
            <a:endParaRPr lang="en-US" b="1" dirty="0">
              <a:solidFill>
                <a:srgbClr val="5481C1"/>
              </a:solidFill>
              <a:latin typeface="Arial"/>
              <a:cs typeface="Arial"/>
            </a:endParaRPr>
          </a:p>
        </p:txBody>
      </p:sp>
      <p:sp>
        <p:nvSpPr>
          <p:cNvPr id="2" name="TextBox 1"/>
          <p:cNvSpPr txBox="1"/>
          <p:nvPr/>
        </p:nvSpPr>
        <p:spPr>
          <a:xfrm>
            <a:off x="2231038" y="228600"/>
            <a:ext cx="4305025" cy="769441"/>
          </a:xfrm>
          <a:prstGeom prst="rect">
            <a:avLst/>
          </a:prstGeom>
          <a:noFill/>
        </p:spPr>
        <p:txBody>
          <a:bodyPr wrap="none" rtlCol="0">
            <a:spAutoFit/>
          </a:bodyPr>
          <a:lstStyle/>
          <a:p>
            <a:r>
              <a:rPr lang="en-US" sz="4400" dirty="0">
                <a:solidFill>
                  <a:srgbClr val="034B8D"/>
                </a:solidFill>
              </a:rPr>
              <a:t>Why do we mine?</a:t>
            </a:r>
          </a:p>
        </p:txBody>
      </p:sp>
      <p:pic>
        <p:nvPicPr>
          <p:cNvPr id="6" name="Picture 5" descr="A picture containing sky&#10;&#10;Description automatically generated">
            <a:extLst>
              <a:ext uri="{FF2B5EF4-FFF2-40B4-BE49-F238E27FC236}">
                <a16:creationId xmlns:a16="http://schemas.microsoft.com/office/drawing/2014/main" id="{2D9AA9E7-D466-F64E-B6EB-589865A77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95" y="1228247"/>
            <a:ext cx="4020019" cy="4791553"/>
          </a:xfrm>
          <a:prstGeom prst="rect">
            <a:avLst/>
          </a:prstGeom>
        </p:spPr>
      </p:pic>
    </p:spTree>
    <p:extLst>
      <p:ext uri="{BB962C8B-B14F-4D97-AF65-F5344CB8AC3E}">
        <p14:creationId xmlns:p14="http://schemas.microsoft.com/office/powerpoint/2010/main" val="3518416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5"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l="5945" r="5945"/>
          <a:stretch>
            <a:fillRect/>
          </a:stretch>
        </p:blipFill>
        <p:spPr>
          <a:xfrm>
            <a:off x="1" y="0"/>
            <a:ext cx="9444038" cy="6858000"/>
          </a:xfrm>
        </p:spPr>
      </p:pic>
      <p:sp>
        <p:nvSpPr>
          <p:cNvPr id="31746" name="TextBox 7"/>
          <p:cNvSpPr txBox="1">
            <a:spLocks noChangeArrowheads="1"/>
          </p:cNvSpPr>
          <p:nvPr/>
        </p:nvSpPr>
        <p:spPr bwMode="auto">
          <a:xfrm>
            <a:off x="2960689" y="188914"/>
            <a:ext cx="2800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dirty="0"/>
              <a:t>335 tons steel</a:t>
            </a:r>
          </a:p>
        </p:txBody>
      </p:sp>
      <p:sp>
        <p:nvSpPr>
          <p:cNvPr id="31747" name="TextBox 8"/>
          <p:cNvSpPr txBox="1">
            <a:spLocks noChangeArrowheads="1"/>
          </p:cNvSpPr>
          <p:nvPr/>
        </p:nvSpPr>
        <p:spPr bwMode="auto">
          <a:xfrm>
            <a:off x="3332164" y="5788027"/>
            <a:ext cx="31034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a:solidFill>
                  <a:srgbClr val="FFFFFF"/>
                </a:solidFill>
              </a:rPr>
              <a:t>4.7 tons copper</a:t>
            </a:r>
          </a:p>
        </p:txBody>
      </p:sp>
      <p:sp>
        <p:nvSpPr>
          <p:cNvPr id="31748" name="TextBox 9"/>
          <p:cNvSpPr txBox="1">
            <a:spLocks noChangeArrowheads="1"/>
          </p:cNvSpPr>
          <p:nvPr/>
        </p:nvSpPr>
        <p:spPr bwMode="auto">
          <a:xfrm>
            <a:off x="261938" y="4248152"/>
            <a:ext cx="33396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a:solidFill>
                  <a:srgbClr val="FFFFFF"/>
                </a:solidFill>
              </a:rPr>
              <a:t>3 tons aluminum</a:t>
            </a:r>
          </a:p>
        </p:txBody>
      </p:sp>
      <p:sp>
        <p:nvSpPr>
          <p:cNvPr id="31749" name="TextBox 10"/>
          <p:cNvSpPr txBox="1">
            <a:spLocks noChangeArrowheads="1"/>
          </p:cNvSpPr>
          <p:nvPr/>
        </p:nvSpPr>
        <p:spPr bwMode="auto">
          <a:xfrm>
            <a:off x="634999" y="1408114"/>
            <a:ext cx="36694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dirty="0"/>
              <a:t>700 </a:t>
            </a:r>
            <a:r>
              <a:rPr lang="en-US" sz="3600" dirty="0" err="1"/>
              <a:t>lbs</a:t>
            </a:r>
            <a:r>
              <a:rPr lang="en-US" sz="3600" dirty="0"/>
              <a:t> rare earths</a:t>
            </a:r>
          </a:p>
        </p:txBody>
      </p:sp>
      <p:sp>
        <p:nvSpPr>
          <p:cNvPr id="31750" name="TextBox 11"/>
          <p:cNvSpPr txBox="1">
            <a:spLocks noChangeArrowheads="1"/>
          </p:cNvSpPr>
          <p:nvPr/>
        </p:nvSpPr>
        <p:spPr bwMode="auto">
          <a:xfrm>
            <a:off x="7405689" y="4760914"/>
            <a:ext cx="9108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a:solidFill>
                  <a:srgbClr val="FFFFFF"/>
                </a:solidFill>
              </a:rPr>
              <a:t>zinc</a:t>
            </a:r>
          </a:p>
        </p:txBody>
      </p:sp>
      <p:sp>
        <p:nvSpPr>
          <p:cNvPr id="31751" name="TextBox 12"/>
          <p:cNvSpPr txBox="1">
            <a:spLocks noChangeArrowheads="1"/>
          </p:cNvSpPr>
          <p:nvPr/>
        </p:nvSpPr>
        <p:spPr bwMode="auto">
          <a:xfrm>
            <a:off x="6462714" y="1157289"/>
            <a:ext cx="26773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a:t>molybdenum</a:t>
            </a:r>
          </a:p>
        </p:txBody>
      </p:sp>
    </p:spTree>
    <p:extLst>
      <p:ext uri="{BB962C8B-B14F-4D97-AF65-F5344CB8AC3E}">
        <p14:creationId xmlns:p14="http://schemas.microsoft.com/office/powerpoint/2010/main" val="462650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49297" y="1317491"/>
            <a:ext cx="7961245" cy="487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5800" y="609600"/>
            <a:ext cx="7924734" cy="707886"/>
          </a:xfrm>
          <a:prstGeom prst="rect">
            <a:avLst/>
          </a:prstGeom>
          <a:noFill/>
        </p:spPr>
        <p:txBody>
          <a:bodyPr wrap="none" rtlCol="0">
            <a:spAutoFit/>
          </a:bodyPr>
          <a:lstStyle/>
          <a:p>
            <a:r>
              <a:rPr lang="en-US" sz="4000" dirty="0">
                <a:solidFill>
                  <a:srgbClr val="034B8D"/>
                </a:solidFill>
              </a:rPr>
              <a:t>Alaska metals could be in your phone</a:t>
            </a:r>
          </a:p>
        </p:txBody>
      </p:sp>
      <p:sp>
        <p:nvSpPr>
          <p:cNvPr id="3" name="TextBox 2"/>
          <p:cNvSpPr txBox="1"/>
          <p:nvPr/>
        </p:nvSpPr>
        <p:spPr>
          <a:xfrm>
            <a:off x="649289" y="6361908"/>
            <a:ext cx="2543902" cy="369332"/>
          </a:xfrm>
          <a:prstGeom prst="rect">
            <a:avLst/>
          </a:prstGeom>
          <a:noFill/>
        </p:spPr>
        <p:txBody>
          <a:bodyPr wrap="none" rtlCol="0">
            <a:spAutoFit/>
          </a:bodyPr>
          <a:lstStyle/>
          <a:p>
            <a:r>
              <a:rPr lang="en-US" dirty="0">
                <a:solidFill>
                  <a:srgbClr val="034B8D"/>
                </a:solidFill>
              </a:rPr>
              <a:t>www.visualcapitalist.com</a:t>
            </a:r>
          </a:p>
        </p:txBody>
      </p:sp>
    </p:spTree>
    <p:extLst>
      <p:ext uri="{BB962C8B-B14F-4D97-AF65-F5344CB8AC3E}">
        <p14:creationId xmlns:p14="http://schemas.microsoft.com/office/powerpoint/2010/main" val="958516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891" t="14502" r="-874" b="14872"/>
          <a:stretch/>
        </p:blipFill>
        <p:spPr>
          <a:xfrm>
            <a:off x="-175098" y="0"/>
            <a:ext cx="9558120" cy="6858000"/>
          </a:xfrm>
          <a:prstGeom prst="rect">
            <a:avLst/>
          </a:prstGeom>
        </p:spPr>
      </p:pic>
    </p:spTree>
    <p:extLst>
      <p:ext uri="{BB962C8B-B14F-4D97-AF65-F5344CB8AC3E}">
        <p14:creationId xmlns:p14="http://schemas.microsoft.com/office/powerpoint/2010/main" val="3266787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 y="2438400"/>
            <a:ext cx="9067798" cy="1026826"/>
          </a:xfrm>
        </p:spPr>
        <p:txBody>
          <a:bodyPr>
            <a:normAutofit fontScale="90000"/>
          </a:bodyPr>
          <a:lstStyle/>
          <a:p>
            <a:pPr algn="ctr"/>
            <a:br>
              <a:rPr lang="en-US" sz="3600" b="1" dirty="0">
                <a:sym typeface="Wingdings"/>
              </a:rPr>
            </a:br>
            <a:r>
              <a:rPr lang="en-US" dirty="0">
                <a:latin typeface="+mn-lt"/>
                <a:sym typeface="Wingdings"/>
              </a:rPr>
              <a:t>Doing it Right: Environmental Safeguards</a:t>
            </a:r>
            <a:br>
              <a:rPr lang="en-US" dirty="0">
                <a:latin typeface="+mn-lt"/>
                <a:sym typeface="Wingdings"/>
              </a:rPr>
            </a:br>
            <a:r>
              <a:rPr lang="en-US" sz="3600" dirty="0">
                <a:latin typeface="+mn-lt"/>
                <a:sym typeface="Wingdings"/>
              </a:rPr>
              <a:t>Alaska’s World Class Regulatory System</a:t>
            </a:r>
            <a:endParaRPr lang="en-US" sz="3600" dirty="0">
              <a:latin typeface="+mn-lt"/>
            </a:endParaRPr>
          </a:p>
        </p:txBody>
      </p:sp>
      <p:sp>
        <p:nvSpPr>
          <p:cNvPr id="3" name="Content Placeholder 2"/>
          <p:cNvSpPr>
            <a:spLocks noGrp="1"/>
          </p:cNvSpPr>
          <p:nvPr>
            <p:ph sz="half" idx="1"/>
          </p:nvPr>
        </p:nvSpPr>
        <p:spPr>
          <a:xfrm>
            <a:off x="533400" y="3796095"/>
            <a:ext cx="7924800" cy="2590800"/>
          </a:xfrm>
        </p:spPr>
        <p:txBody>
          <a:bodyPr>
            <a:normAutofit/>
          </a:bodyPr>
          <a:lstStyle/>
          <a:p>
            <a:pPr marL="457200" indent="-457200">
              <a:spcBef>
                <a:spcPts val="600"/>
              </a:spcBef>
              <a:buFont typeface="Arial" pitchFamily="34" charset="0"/>
              <a:buChar char="•"/>
            </a:pPr>
            <a:r>
              <a:rPr lang="en-US" dirty="0">
                <a:latin typeface="+mn-lt"/>
              </a:rPr>
              <a:t>Rigorous permitting regulations protect air, water, fish, wildlife, and human health</a:t>
            </a:r>
          </a:p>
          <a:p>
            <a:pPr marL="457200" indent="-457200">
              <a:spcBef>
                <a:spcPts val="600"/>
              </a:spcBef>
              <a:buFont typeface="Arial" pitchFamily="34" charset="0"/>
              <a:buChar char="•"/>
            </a:pPr>
            <a:r>
              <a:rPr lang="en-US" dirty="0">
                <a:latin typeface="+mn-lt"/>
              </a:rPr>
              <a:t>Strict agency oversight during operation</a:t>
            </a:r>
          </a:p>
          <a:p>
            <a:pPr marL="457200" indent="-457200">
              <a:spcBef>
                <a:spcPts val="600"/>
              </a:spcBef>
              <a:buFont typeface="Arial" pitchFamily="34" charset="0"/>
              <a:buChar char="•"/>
            </a:pPr>
            <a:r>
              <a:rPr lang="en-US" dirty="0">
                <a:latin typeface="+mn-lt"/>
              </a:rPr>
              <a:t>Closure/reclamation requirements</a:t>
            </a:r>
          </a:p>
          <a:p>
            <a:pPr marL="457200" indent="-457200">
              <a:spcBef>
                <a:spcPts val="600"/>
              </a:spcBef>
              <a:buFont typeface="Arial" pitchFamily="34" charset="0"/>
              <a:buChar char="•"/>
            </a:pPr>
            <a:r>
              <a:rPr lang="en-US" dirty="0">
                <a:latin typeface="+mn-lt"/>
              </a:rPr>
              <a:t>Financial assurance</a:t>
            </a:r>
            <a:endParaRPr lang="en-US" dirty="0"/>
          </a:p>
        </p:txBody>
      </p:sp>
      <p:pic>
        <p:nvPicPr>
          <p:cNvPr id="5" name="Content Placeholder 4"/>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t="10212"/>
          <a:stretch/>
        </p:blipFill>
        <p:spPr>
          <a:xfrm>
            <a:off x="-1" y="-149227"/>
            <a:ext cx="4572001" cy="2736715"/>
          </a:xfr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10202"/>
          <a:stretch/>
        </p:blipFill>
        <p:spPr>
          <a:xfrm>
            <a:off x="4572000" y="-149227"/>
            <a:ext cx="4572000" cy="2740027"/>
          </a:xfrm>
          <a:prstGeom prst="rect">
            <a:avLst/>
          </a:prstGeom>
        </p:spPr>
      </p:pic>
      <p:grpSp>
        <p:nvGrpSpPr>
          <p:cNvPr id="8" name="Group 7"/>
          <p:cNvGrpSpPr/>
          <p:nvPr/>
        </p:nvGrpSpPr>
        <p:grpSpPr>
          <a:xfrm>
            <a:off x="2" y="-47764"/>
            <a:ext cx="9144000" cy="2635252"/>
            <a:chOff x="0" y="-120652"/>
            <a:chExt cx="9144001" cy="2740027"/>
          </a:xfrm>
        </p:grpSpPr>
        <p:pic>
          <p:nvPicPr>
            <p:cNvPr id="9" name="Content Placeholder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20652"/>
              <a:ext cx="4572001" cy="2736715"/>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2001" y="-120652"/>
              <a:ext cx="4572000" cy="2740027"/>
            </a:xfrm>
            <a:prstGeom prst="rect">
              <a:avLst/>
            </a:prstGeom>
          </p:spPr>
        </p:pic>
      </p:grpSp>
    </p:spTree>
    <p:extLst>
      <p:ext uri="{BB962C8B-B14F-4D97-AF65-F5344CB8AC3E}">
        <p14:creationId xmlns:p14="http://schemas.microsoft.com/office/powerpoint/2010/main" val="1978694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4"/>
          <p:cNvSpPr txBox="1">
            <a:spLocks noChangeArrowheads="1"/>
          </p:cNvSpPr>
          <p:nvPr/>
        </p:nvSpPr>
        <p:spPr bwMode="auto">
          <a:xfrm>
            <a:off x="4648200" y="1732291"/>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80000"/>
              </a:lnSpc>
              <a:spcBef>
                <a:spcPct val="20000"/>
              </a:spcBef>
            </a:pPr>
            <a:r>
              <a:rPr lang="en-US" sz="1800" dirty="0">
                <a:solidFill>
                  <a:srgbClr val="034B8D"/>
                </a:solidFill>
                <a:latin typeface="Calibri"/>
              </a:rPr>
              <a:t>FEDERAL</a:t>
            </a:r>
          </a:p>
          <a:p>
            <a:pPr eaLnBrk="1" hangingPunct="1">
              <a:lnSpc>
                <a:spcPct val="80000"/>
              </a:lnSpc>
              <a:spcBef>
                <a:spcPct val="20000"/>
              </a:spcBef>
              <a:buFont typeface="Arial" charset="0"/>
              <a:buChar char="•"/>
            </a:pPr>
            <a:r>
              <a:rPr lang="en-US" sz="1600" dirty="0">
                <a:solidFill>
                  <a:srgbClr val="034B8D"/>
                </a:solidFill>
                <a:latin typeface="Calibri"/>
              </a:rPr>
              <a:t>US EPA Air Quality Permit review</a:t>
            </a:r>
          </a:p>
          <a:p>
            <a:pPr eaLnBrk="1" hangingPunct="1">
              <a:lnSpc>
                <a:spcPct val="80000"/>
              </a:lnSpc>
              <a:spcBef>
                <a:spcPct val="20000"/>
              </a:spcBef>
              <a:buFont typeface="Arial" charset="0"/>
              <a:buChar char="•"/>
            </a:pPr>
            <a:r>
              <a:rPr lang="en-US" sz="1600" dirty="0">
                <a:solidFill>
                  <a:srgbClr val="034B8D"/>
                </a:solidFill>
                <a:latin typeface="Calibri"/>
              </a:rPr>
              <a:t>US EPA Safe Drinking Water Act (UIC Permit)</a:t>
            </a:r>
          </a:p>
          <a:p>
            <a:pPr eaLnBrk="1" hangingPunct="1">
              <a:lnSpc>
                <a:spcPct val="80000"/>
              </a:lnSpc>
              <a:spcBef>
                <a:spcPct val="20000"/>
              </a:spcBef>
              <a:buFont typeface="Arial" charset="0"/>
              <a:buChar char="•"/>
            </a:pPr>
            <a:r>
              <a:rPr lang="en-US" sz="1600" dirty="0">
                <a:solidFill>
                  <a:srgbClr val="034B8D"/>
                </a:solidFill>
                <a:latin typeface="Calibri"/>
              </a:rPr>
              <a:t>US ACOE S. 404 Dredge and Fill Permit</a:t>
            </a:r>
          </a:p>
          <a:p>
            <a:pPr eaLnBrk="1" hangingPunct="1">
              <a:lnSpc>
                <a:spcPct val="80000"/>
              </a:lnSpc>
              <a:spcBef>
                <a:spcPct val="20000"/>
              </a:spcBef>
              <a:buFont typeface="Arial" charset="0"/>
              <a:buChar char="•"/>
            </a:pPr>
            <a:r>
              <a:rPr lang="en-US" sz="1600" dirty="0">
                <a:solidFill>
                  <a:srgbClr val="034B8D"/>
                </a:solidFill>
                <a:latin typeface="Calibri"/>
              </a:rPr>
              <a:t>US ACOE S. 10 Rivers and Harbors Act</a:t>
            </a:r>
          </a:p>
          <a:p>
            <a:pPr eaLnBrk="1" hangingPunct="1">
              <a:lnSpc>
                <a:spcPct val="80000"/>
              </a:lnSpc>
              <a:spcBef>
                <a:spcPct val="20000"/>
              </a:spcBef>
              <a:buFont typeface="Arial" charset="0"/>
              <a:buChar char="•"/>
            </a:pPr>
            <a:r>
              <a:rPr lang="en-US" sz="1600" dirty="0">
                <a:solidFill>
                  <a:srgbClr val="034B8D"/>
                </a:solidFill>
                <a:latin typeface="Calibri"/>
              </a:rPr>
              <a:t>US ACOE S. 106 Historical &amp; Cultural Resources Protection</a:t>
            </a:r>
          </a:p>
          <a:p>
            <a:pPr eaLnBrk="1" hangingPunct="1">
              <a:lnSpc>
                <a:spcPct val="80000"/>
              </a:lnSpc>
              <a:spcBef>
                <a:spcPct val="20000"/>
              </a:spcBef>
              <a:buFont typeface="Arial" charset="0"/>
              <a:buChar char="•"/>
            </a:pPr>
            <a:r>
              <a:rPr lang="en-US" sz="1600" dirty="0">
                <a:solidFill>
                  <a:srgbClr val="034B8D"/>
                </a:solidFill>
                <a:latin typeface="Calibri"/>
              </a:rPr>
              <a:t>NMFS Threatened &amp; Endangered Species Act Consultation</a:t>
            </a:r>
          </a:p>
          <a:p>
            <a:pPr eaLnBrk="1" hangingPunct="1">
              <a:lnSpc>
                <a:spcPct val="80000"/>
              </a:lnSpc>
              <a:spcBef>
                <a:spcPct val="20000"/>
              </a:spcBef>
              <a:buFont typeface="Arial" charset="0"/>
              <a:buChar char="•"/>
            </a:pPr>
            <a:r>
              <a:rPr lang="en-US" sz="1600" dirty="0">
                <a:solidFill>
                  <a:srgbClr val="034B8D"/>
                </a:solidFill>
                <a:latin typeface="Calibri"/>
              </a:rPr>
              <a:t>NMFS Marine Mammal Protection Act</a:t>
            </a:r>
          </a:p>
          <a:p>
            <a:pPr eaLnBrk="1" hangingPunct="1">
              <a:lnSpc>
                <a:spcPct val="80000"/>
              </a:lnSpc>
              <a:spcBef>
                <a:spcPct val="20000"/>
              </a:spcBef>
              <a:buFont typeface="Arial" charset="0"/>
              <a:buChar char="•"/>
            </a:pPr>
            <a:r>
              <a:rPr lang="en-US" sz="1600" dirty="0">
                <a:solidFill>
                  <a:srgbClr val="034B8D"/>
                </a:solidFill>
                <a:latin typeface="Calibri"/>
              </a:rPr>
              <a:t>NMFS Essential Fish Habitat</a:t>
            </a:r>
          </a:p>
          <a:p>
            <a:pPr eaLnBrk="1" hangingPunct="1">
              <a:lnSpc>
                <a:spcPct val="80000"/>
              </a:lnSpc>
              <a:spcBef>
                <a:spcPct val="20000"/>
              </a:spcBef>
              <a:buFont typeface="Arial" charset="0"/>
              <a:buChar char="•"/>
            </a:pPr>
            <a:r>
              <a:rPr lang="en-US" sz="1600" dirty="0">
                <a:solidFill>
                  <a:srgbClr val="034B8D"/>
                </a:solidFill>
                <a:latin typeface="Calibri"/>
              </a:rPr>
              <a:t>NMFS Fish and Wildlife Coordination Act</a:t>
            </a:r>
          </a:p>
          <a:p>
            <a:pPr eaLnBrk="1" hangingPunct="1">
              <a:lnSpc>
                <a:spcPct val="80000"/>
              </a:lnSpc>
              <a:spcBef>
                <a:spcPct val="20000"/>
              </a:spcBef>
              <a:buFont typeface="Arial" charset="0"/>
              <a:buChar char="•"/>
            </a:pPr>
            <a:r>
              <a:rPr lang="en-US" sz="1600" dirty="0">
                <a:solidFill>
                  <a:srgbClr val="034B8D"/>
                </a:solidFill>
                <a:latin typeface="Calibri"/>
              </a:rPr>
              <a:t>USFWS Threatened &amp; Endangered Species Act Consultation</a:t>
            </a:r>
          </a:p>
          <a:p>
            <a:pPr eaLnBrk="1" hangingPunct="1">
              <a:lnSpc>
                <a:spcPct val="80000"/>
              </a:lnSpc>
              <a:spcBef>
                <a:spcPct val="20000"/>
              </a:spcBef>
              <a:buFont typeface="Arial" charset="0"/>
              <a:buChar char="•"/>
            </a:pPr>
            <a:r>
              <a:rPr lang="en-US" sz="1600" dirty="0">
                <a:solidFill>
                  <a:srgbClr val="034B8D"/>
                </a:solidFill>
                <a:latin typeface="Calibri"/>
              </a:rPr>
              <a:t>USFWS Bald Eagle Protection Act Clearance</a:t>
            </a:r>
          </a:p>
          <a:p>
            <a:pPr eaLnBrk="1" hangingPunct="1">
              <a:lnSpc>
                <a:spcPct val="80000"/>
              </a:lnSpc>
              <a:spcBef>
                <a:spcPct val="20000"/>
              </a:spcBef>
              <a:buFont typeface="Arial" charset="0"/>
              <a:buChar char="•"/>
            </a:pPr>
            <a:r>
              <a:rPr lang="en-US" sz="1600" dirty="0">
                <a:solidFill>
                  <a:srgbClr val="034B8D"/>
                </a:solidFill>
                <a:latin typeface="Calibri"/>
              </a:rPr>
              <a:t>USFWS Migratory Bird Protection</a:t>
            </a:r>
          </a:p>
          <a:p>
            <a:pPr eaLnBrk="1" hangingPunct="1">
              <a:lnSpc>
                <a:spcPct val="80000"/>
              </a:lnSpc>
              <a:spcBef>
                <a:spcPct val="20000"/>
              </a:spcBef>
              <a:buFont typeface="Arial" charset="0"/>
              <a:buChar char="•"/>
            </a:pPr>
            <a:r>
              <a:rPr lang="en-US" sz="1600" dirty="0">
                <a:solidFill>
                  <a:srgbClr val="034B8D"/>
                </a:solidFill>
                <a:latin typeface="Calibri"/>
              </a:rPr>
              <a:t>USFWS Fish &amp; Wildlife Coordination Act</a:t>
            </a:r>
          </a:p>
          <a:p>
            <a:pPr eaLnBrk="1" hangingPunct="1">
              <a:lnSpc>
                <a:spcPct val="80000"/>
              </a:lnSpc>
              <a:spcBef>
                <a:spcPct val="20000"/>
              </a:spcBef>
            </a:pPr>
            <a:endParaRPr lang="en-US" sz="1400" b="1" dirty="0">
              <a:solidFill>
                <a:srgbClr val="034B8D"/>
              </a:solidFill>
              <a:latin typeface="Georgia" charset="0"/>
            </a:endParaRPr>
          </a:p>
        </p:txBody>
      </p:sp>
      <p:sp>
        <p:nvSpPr>
          <p:cNvPr id="56322" name="Rectangle 3"/>
          <p:cNvSpPr txBox="1">
            <a:spLocks noChangeArrowheads="1"/>
          </p:cNvSpPr>
          <p:nvPr/>
        </p:nvSpPr>
        <p:spPr bwMode="auto">
          <a:xfrm>
            <a:off x="536266" y="1711157"/>
            <a:ext cx="4040188"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80000"/>
              </a:lnSpc>
              <a:spcBef>
                <a:spcPct val="20000"/>
              </a:spcBef>
            </a:pPr>
            <a:r>
              <a:rPr lang="en-US" sz="1800" dirty="0">
                <a:solidFill>
                  <a:srgbClr val="034B8D"/>
                </a:solidFill>
                <a:latin typeface="Calibri"/>
                <a:cs typeface="Lucida Sans Unicode" pitchFamily="34" charset="0"/>
              </a:rPr>
              <a:t>STATE</a:t>
            </a:r>
          </a:p>
          <a:p>
            <a:pPr eaLnBrk="1" hangingPunct="1">
              <a:lnSpc>
                <a:spcPct val="80000"/>
              </a:lnSpc>
              <a:spcBef>
                <a:spcPct val="20000"/>
              </a:spcBef>
              <a:buFont typeface="Arial" charset="0"/>
              <a:buChar char="•"/>
            </a:pPr>
            <a:r>
              <a:rPr lang="en-US" sz="1600" dirty="0">
                <a:solidFill>
                  <a:srgbClr val="034B8D"/>
                </a:solidFill>
                <a:latin typeface="Calibri"/>
                <a:cs typeface="Lucida Sans Unicode" pitchFamily="34" charset="0"/>
              </a:rPr>
              <a:t>Plan of Operations (DNR)</a:t>
            </a:r>
          </a:p>
          <a:p>
            <a:pPr eaLnBrk="1" hangingPunct="1">
              <a:lnSpc>
                <a:spcPct val="80000"/>
              </a:lnSpc>
              <a:spcBef>
                <a:spcPct val="20000"/>
              </a:spcBef>
              <a:buFont typeface="Arial" charset="0"/>
              <a:buChar char="•"/>
            </a:pPr>
            <a:r>
              <a:rPr lang="en-US" sz="1600" dirty="0">
                <a:solidFill>
                  <a:srgbClr val="034B8D"/>
                </a:solidFill>
                <a:latin typeface="Calibri"/>
                <a:cs typeface="Lucida Sans Unicode" pitchFamily="34" charset="0"/>
              </a:rPr>
              <a:t>Reclamation and Bonding (DNR)</a:t>
            </a:r>
          </a:p>
          <a:p>
            <a:pPr eaLnBrk="1" hangingPunct="1">
              <a:lnSpc>
                <a:spcPct val="80000"/>
              </a:lnSpc>
              <a:spcBef>
                <a:spcPct val="20000"/>
              </a:spcBef>
              <a:buFont typeface="Arial" charset="0"/>
              <a:buChar char="•"/>
            </a:pPr>
            <a:r>
              <a:rPr lang="en-US" sz="1600" dirty="0">
                <a:solidFill>
                  <a:srgbClr val="034B8D"/>
                </a:solidFill>
                <a:latin typeface="Calibri"/>
                <a:cs typeface="Lucida Sans Unicode" pitchFamily="34" charset="0"/>
              </a:rPr>
              <a:t>Waste Management Permits and Bonding (ADEC)</a:t>
            </a:r>
          </a:p>
          <a:p>
            <a:pPr eaLnBrk="1" hangingPunct="1">
              <a:lnSpc>
                <a:spcPct val="80000"/>
              </a:lnSpc>
              <a:spcBef>
                <a:spcPct val="20000"/>
              </a:spcBef>
              <a:buFont typeface="Arial" charset="0"/>
              <a:buChar char="•"/>
            </a:pPr>
            <a:r>
              <a:rPr lang="en-US" sz="1600" dirty="0">
                <a:solidFill>
                  <a:srgbClr val="034B8D"/>
                </a:solidFill>
                <a:latin typeface="Calibri"/>
                <a:cs typeface="Lucida Sans Unicode" pitchFamily="34" charset="0"/>
              </a:rPr>
              <a:t>CWA Section 402 APDES Water Discharge Permit</a:t>
            </a:r>
          </a:p>
          <a:p>
            <a:pPr eaLnBrk="1" hangingPunct="1">
              <a:lnSpc>
                <a:spcPct val="80000"/>
              </a:lnSpc>
              <a:spcBef>
                <a:spcPct val="20000"/>
              </a:spcBef>
              <a:buFont typeface="Arial" charset="0"/>
              <a:buChar char="•"/>
            </a:pPr>
            <a:r>
              <a:rPr lang="en-US" sz="1600" dirty="0">
                <a:solidFill>
                  <a:srgbClr val="034B8D"/>
                </a:solidFill>
                <a:latin typeface="Calibri"/>
                <a:cs typeface="Lucida Sans Unicode" pitchFamily="34" charset="0"/>
              </a:rPr>
              <a:t>Certification of ACOE Permits (ADEC)</a:t>
            </a:r>
          </a:p>
          <a:p>
            <a:pPr eaLnBrk="1" hangingPunct="1">
              <a:lnSpc>
                <a:spcPct val="80000"/>
              </a:lnSpc>
              <a:spcBef>
                <a:spcPct val="20000"/>
              </a:spcBef>
              <a:buFont typeface="Arial" charset="0"/>
              <a:buChar char="•"/>
            </a:pPr>
            <a:r>
              <a:rPr lang="en-US" sz="1600" dirty="0">
                <a:solidFill>
                  <a:srgbClr val="034B8D"/>
                </a:solidFill>
                <a:latin typeface="Calibri"/>
                <a:cs typeface="Lucida Sans Unicode" pitchFamily="34" charset="0"/>
              </a:rPr>
              <a:t>Sewage Treatment System Approval (ADEC)</a:t>
            </a:r>
          </a:p>
          <a:p>
            <a:pPr eaLnBrk="1" hangingPunct="1">
              <a:lnSpc>
                <a:spcPct val="80000"/>
              </a:lnSpc>
              <a:spcBef>
                <a:spcPct val="20000"/>
              </a:spcBef>
              <a:buFont typeface="Arial" charset="0"/>
              <a:buChar char="•"/>
            </a:pPr>
            <a:r>
              <a:rPr lang="en-US" sz="1600" dirty="0">
                <a:solidFill>
                  <a:srgbClr val="034B8D"/>
                </a:solidFill>
                <a:latin typeface="Calibri"/>
                <a:cs typeface="Lucida Sans Unicode" pitchFamily="34" charset="0"/>
              </a:rPr>
              <a:t>Air Quality Permits (ADEC)</a:t>
            </a:r>
          </a:p>
          <a:p>
            <a:pPr eaLnBrk="1" hangingPunct="1">
              <a:lnSpc>
                <a:spcPct val="80000"/>
              </a:lnSpc>
              <a:spcBef>
                <a:spcPct val="20000"/>
              </a:spcBef>
              <a:buFont typeface="Arial" charset="0"/>
              <a:buChar char="•"/>
            </a:pPr>
            <a:r>
              <a:rPr lang="en-US" sz="1600" dirty="0">
                <a:solidFill>
                  <a:srgbClr val="034B8D"/>
                </a:solidFill>
                <a:latin typeface="Calibri"/>
                <a:cs typeface="Lucida Sans Unicode" pitchFamily="34" charset="0"/>
              </a:rPr>
              <a:t>Fish Habitat and </a:t>
            </a:r>
            <a:r>
              <a:rPr lang="en-US" sz="1600" dirty="0" err="1">
                <a:solidFill>
                  <a:srgbClr val="034B8D"/>
                </a:solidFill>
                <a:latin typeface="Calibri"/>
                <a:cs typeface="Lucida Sans Unicode" pitchFamily="34" charset="0"/>
              </a:rPr>
              <a:t>Fishway</a:t>
            </a:r>
            <a:r>
              <a:rPr lang="en-US" sz="1600" dirty="0">
                <a:solidFill>
                  <a:srgbClr val="034B8D"/>
                </a:solidFill>
                <a:latin typeface="Calibri"/>
                <a:cs typeface="Lucida Sans Unicode" pitchFamily="34" charset="0"/>
              </a:rPr>
              <a:t> Permits (ADF&amp;G)</a:t>
            </a:r>
          </a:p>
          <a:p>
            <a:pPr eaLnBrk="1" hangingPunct="1">
              <a:lnSpc>
                <a:spcPct val="80000"/>
              </a:lnSpc>
              <a:spcBef>
                <a:spcPct val="20000"/>
              </a:spcBef>
              <a:buFont typeface="Arial" charset="0"/>
              <a:buChar char="•"/>
            </a:pPr>
            <a:r>
              <a:rPr lang="en-US" sz="1600" dirty="0">
                <a:solidFill>
                  <a:srgbClr val="034B8D"/>
                </a:solidFill>
                <a:latin typeface="Calibri"/>
                <a:cs typeface="Lucida Sans Unicode" pitchFamily="34" charset="0"/>
              </a:rPr>
              <a:t>Water Rights (DNR)</a:t>
            </a:r>
          </a:p>
          <a:p>
            <a:pPr eaLnBrk="1" hangingPunct="1">
              <a:lnSpc>
                <a:spcPct val="80000"/>
              </a:lnSpc>
              <a:spcBef>
                <a:spcPct val="20000"/>
              </a:spcBef>
              <a:buFont typeface="Arial" charset="0"/>
              <a:buChar char="•"/>
            </a:pPr>
            <a:r>
              <a:rPr lang="en-US" sz="1600" dirty="0">
                <a:solidFill>
                  <a:srgbClr val="034B8D"/>
                </a:solidFill>
                <a:latin typeface="Calibri"/>
                <a:cs typeface="Lucida Sans Unicode" pitchFamily="34" charset="0"/>
              </a:rPr>
              <a:t>Right of Way/Access (DNR/DOT)</a:t>
            </a:r>
          </a:p>
          <a:p>
            <a:pPr eaLnBrk="1" hangingPunct="1">
              <a:lnSpc>
                <a:spcPct val="80000"/>
              </a:lnSpc>
              <a:spcBef>
                <a:spcPct val="20000"/>
              </a:spcBef>
              <a:buFont typeface="Arial" charset="0"/>
              <a:buChar char="•"/>
            </a:pPr>
            <a:r>
              <a:rPr lang="en-US" sz="1600" dirty="0">
                <a:solidFill>
                  <a:srgbClr val="034B8D"/>
                </a:solidFill>
                <a:latin typeface="Calibri"/>
                <a:cs typeface="Lucida Sans Unicode" pitchFamily="34" charset="0"/>
              </a:rPr>
              <a:t>Tidelands Leases (DNR)</a:t>
            </a:r>
          </a:p>
          <a:p>
            <a:pPr eaLnBrk="1" hangingPunct="1">
              <a:lnSpc>
                <a:spcPct val="80000"/>
              </a:lnSpc>
              <a:spcBef>
                <a:spcPct val="20000"/>
              </a:spcBef>
              <a:buFont typeface="Arial" charset="0"/>
              <a:buChar char="•"/>
            </a:pPr>
            <a:r>
              <a:rPr lang="en-US" sz="1600" dirty="0">
                <a:solidFill>
                  <a:srgbClr val="034B8D"/>
                </a:solidFill>
                <a:latin typeface="Calibri"/>
                <a:cs typeface="Lucida Sans Unicode" pitchFamily="34" charset="0"/>
              </a:rPr>
              <a:t>Dam Safety Certification (DNR)</a:t>
            </a:r>
          </a:p>
          <a:p>
            <a:pPr eaLnBrk="1" hangingPunct="1">
              <a:lnSpc>
                <a:spcPct val="80000"/>
              </a:lnSpc>
              <a:spcBef>
                <a:spcPct val="20000"/>
              </a:spcBef>
              <a:buFont typeface="Arial" charset="0"/>
              <a:buChar char="•"/>
            </a:pPr>
            <a:r>
              <a:rPr lang="en-US" sz="1600" dirty="0">
                <a:solidFill>
                  <a:srgbClr val="034B8D"/>
                </a:solidFill>
                <a:latin typeface="Calibri"/>
                <a:cs typeface="Lucida Sans Unicode" pitchFamily="34" charset="0"/>
              </a:rPr>
              <a:t>Cultural Resource Protection (DNR)</a:t>
            </a:r>
          </a:p>
          <a:p>
            <a:pPr eaLnBrk="1" hangingPunct="1">
              <a:lnSpc>
                <a:spcPct val="80000"/>
              </a:lnSpc>
              <a:spcBef>
                <a:spcPct val="20000"/>
              </a:spcBef>
              <a:buFont typeface="Arial" charset="0"/>
              <a:buChar char="•"/>
            </a:pPr>
            <a:r>
              <a:rPr lang="en-US" sz="1600" dirty="0">
                <a:solidFill>
                  <a:srgbClr val="034B8D"/>
                </a:solidFill>
                <a:latin typeface="Calibri"/>
                <a:cs typeface="Lucida Sans Unicode" pitchFamily="34" charset="0"/>
              </a:rPr>
              <a:t>Monitoring Plan (Surface/Groundwater/Wildlife) (DNR/DEC/DFG)</a:t>
            </a:r>
          </a:p>
          <a:p>
            <a:pPr eaLnBrk="1" hangingPunct="1">
              <a:lnSpc>
                <a:spcPct val="80000"/>
              </a:lnSpc>
              <a:spcBef>
                <a:spcPct val="20000"/>
              </a:spcBef>
              <a:buFont typeface="Arial" charset="0"/>
              <a:buChar char="•"/>
            </a:pPr>
            <a:endParaRPr lang="en-US" sz="1400" b="1" dirty="0">
              <a:solidFill>
                <a:srgbClr val="034B8D"/>
              </a:solidFill>
              <a:latin typeface="Georgia" charset="0"/>
            </a:endParaRPr>
          </a:p>
        </p:txBody>
      </p:sp>
      <p:sp>
        <p:nvSpPr>
          <p:cNvPr id="56323" name="TextBox 16"/>
          <p:cNvSpPr txBox="1">
            <a:spLocks noChangeArrowheads="1"/>
          </p:cNvSpPr>
          <p:nvPr/>
        </p:nvSpPr>
        <p:spPr bwMode="auto">
          <a:xfrm>
            <a:off x="77788" y="1024405"/>
            <a:ext cx="883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a:solidFill>
                  <a:srgbClr val="4E5B20">
                    <a:lumMod val="75000"/>
                  </a:srgbClr>
                </a:solidFill>
                <a:latin typeface="Calibri"/>
              </a:rPr>
              <a:t>Mine permitting is a mixture of State, Federal and local permitting requirements.  </a:t>
            </a:r>
          </a:p>
          <a:p>
            <a:pPr algn="ctr" eaLnBrk="1" hangingPunct="1"/>
            <a:r>
              <a:rPr lang="en-US" sz="2000" dirty="0">
                <a:solidFill>
                  <a:srgbClr val="4E5B20">
                    <a:lumMod val="75000"/>
                  </a:srgbClr>
                </a:solidFill>
                <a:latin typeface="Calibri"/>
              </a:rPr>
              <a:t>Each project is unique.</a:t>
            </a:r>
          </a:p>
        </p:txBody>
      </p:sp>
      <p:sp>
        <p:nvSpPr>
          <p:cNvPr id="12" name="Rectangle 11"/>
          <p:cNvSpPr/>
          <p:nvPr/>
        </p:nvSpPr>
        <p:spPr>
          <a:xfrm>
            <a:off x="0" y="126594"/>
            <a:ext cx="9144000" cy="996950"/>
          </a:xfrm>
          <a:prstGeom prst="rect">
            <a:avLst/>
          </a:prstGeom>
        </p:spPr>
        <p:txBody>
          <a:bodyPr>
            <a:spAutoFit/>
          </a:bodyPr>
          <a:lstStyle/>
          <a:p>
            <a:pPr algn="ctr">
              <a:lnSpc>
                <a:spcPct val="80000"/>
              </a:lnSpc>
              <a:defRPr/>
            </a:pPr>
            <a:r>
              <a:rPr lang="en-US" sz="3600" dirty="0">
                <a:solidFill>
                  <a:srgbClr val="034B8D"/>
                </a:solidFill>
              </a:rPr>
              <a:t>No Single Permit to Mine: there are</a:t>
            </a:r>
            <a:br>
              <a:rPr lang="en-US" sz="3600" dirty="0">
                <a:solidFill>
                  <a:srgbClr val="034B8D"/>
                </a:solidFill>
              </a:rPr>
            </a:br>
            <a:r>
              <a:rPr lang="en-US" sz="3600" dirty="0">
                <a:solidFill>
                  <a:srgbClr val="034B8D"/>
                </a:solidFill>
              </a:rPr>
              <a:t>many permits &amp; authorizations</a:t>
            </a:r>
          </a:p>
        </p:txBody>
      </p:sp>
      <p:sp>
        <p:nvSpPr>
          <p:cNvPr id="56325" name="TextBox 15"/>
          <p:cNvSpPr txBox="1">
            <a:spLocks noChangeArrowheads="1"/>
          </p:cNvSpPr>
          <p:nvPr/>
        </p:nvSpPr>
        <p:spPr bwMode="auto">
          <a:xfrm>
            <a:off x="1219200" y="6272025"/>
            <a:ext cx="6074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i="1" dirty="0">
                <a:solidFill>
                  <a:srgbClr val="4E5B20">
                    <a:lumMod val="75000"/>
                  </a:srgbClr>
                </a:solidFill>
                <a:latin typeface="Calibri"/>
              </a:rPr>
              <a:t>These are only some of the permits required!</a:t>
            </a:r>
          </a:p>
        </p:txBody>
      </p:sp>
    </p:spTree>
    <p:extLst>
      <p:ext uri="{BB962C8B-B14F-4D97-AF65-F5344CB8AC3E}">
        <p14:creationId xmlns:p14="http://schemas.microsoft.com/office/powerpoint/2010/main" val="792848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99673"/>
            <a:ext cx="8839200" cy="1844675"/>
          </a:xfrm>
        </p:spPr>
        <p:txBody>
          <a:bodyPr/>
          <a:lstStyle/>
          <a:p>
            <a:pPr algn="ctr"/>
            <a:r>
              <a:rPr lang="en-US" dirty="0">
                <a:latin typeface="+mn-lt"/>
              </a:rPr>
              <a:t>Alaska’s Permit System is Unique</a:t>
            </a:r>
          </a:p>
        </p:txBody>
      </p:sp>
      <p:sp>
        <p:nvSpPr>
          <p:cNvPr id="3" name="Content Placeholder 2"/>
          <p:cNvSpPr>
            <a:spLocks noGrp="1"/>
          </p:cNvSpPr>
          <p:nvPr>
            <p:ph idx="1"/>
          </p:nvPr>
        </p:nvSpPr>
        <p:spPr>
          <a:xfrm>
            <a:off x="848768" y="3200400"/>
            <a:ext cx="7457032" cy="2971800"/>
          </a:xfrm>
        </p:spPr>
        <p:txBody>
          <a:bodyPr>
            <a:normAutofit lnSpcReduction="10000"/>
          </a:bodyPr>
          <a:lstStyle/>
          <a:p>
            <a:r>
              <a:rPr lang="en-US" dirty="0">
                <a:latin typeface="+mn-lt"/>
              </a:rPr>
              <a:t>State agency implementation of stringent water quality standards</a:t>
            </a:r>
          </a:p>
          <a:p>
            <a:r>
              <a:rPr lang="en-US" dirty="0">
                <a:latin typeface="+mn-lt"/>
              </a:rPr>
              <a:t>Robust monitoring system; including biomonitoring</a:t>
            </a:r>
          </a:p>
          <a:p>
            <a:r>
              <a:rPr lang="en-US" dirty="0">
                <a:latin typeface="+mn-lt"/>
              </a:rPr>
              <a:t>Third party compliance audits of both:</a:t>
            </a:r>
          </a:p>
          <a:p>
            <a:pPr lvl="1"/>
            <a:r>
              <a:rPr lang="en-US" dirty="0">
                <a:latin typeface="+mn-lt"/>
              </a:rPr>
              <a:t>company methodology and results</a:t>
            </a:r>
          </a:p>
          <a:p>
            <a:pPr lvl="1"/>
            <a:r>
              <a:rPr lang="en-US" dirty="0">
                <a:latin typeface="+mn-lt"/>
              </a:rPr>
              <a:t>regulatory agency oversight</a:t>
            </a:r>
          </a:p>
        </p:txBody>
      </p:sp>
      <p:grpSp>
        <p:nvGrpSpPr>
          <p:cNvPr id="7" name="Group 6"/>
          <p:cNvGrpSpPr/>
          <p:nvPr/>
        </p:nvGrpSpPr>
        <p:grpSpPr>
          <a:xfrm>
            <a:off x="8" y="-180252"/>
            <a:ext cx="9157039" cy="2226045"/>
            <a:chOff x="0" y="-180252"/>
            <a:chExt cx="9157039" cy="2226045"/>
          </a:xfrm>
        </p:grpSpPr>
        <p:pic>
          <p:nvPicPr>
            <p:cNvPr id="4" name="Content Placeholder 3" descr="IMG_006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88979" y="-180252"/>
              <a:ext cx="2968060" cy="2226045"/>
            </a:xfrm>
            <a:prstGeom prst="rect">
              <a:avLst/>
            </a:prstGeom>
          </p:spPr>
        </p:pic>
        <p:pic>
          <p:nvPicPr>
            <p:cNvPr id="6" name="Picture 4" descr="periphyton1.jpg"/>
            <p:cNvPicPr>
              <a:picLocks noChangeAspect="1"/>
            </p:cNvPicPr>
            <p:nvPr/>
          </p:nvPicPr>
          <p:blipFill>
            <a:blip r:embed="rId4" cstate="print"/>
            <a:srcRect/>
            <a:stretch>
              <a:fillRect/>
            </a:stretch>
          </p:blipFill>
          <p:spPr bwMode="auto">
            <a:xfrm>
              <a:off x="0" y="1"/>
              <a:ext cx="3429000" cy="2045792"/>
            </a:xfrm>
            <a:prstGeom prst="rect">
              <a:avLst/>
            </a:prstGeom>
            <a:noFill/>
            <a:ln w="9525">
              <a:noFill/>
              <a:miter lim="800000"/>
              <a:headEnd/>
              <a:tailEnd/>
            </a:ln>
          </p:spPr>
        </p:pic>
        <p:pic>
          <p:nvPicPr>
            <p:cNvPr id="5" name="Picture 4" descr="Pteronarcidae_P.t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8000" y="-176939"/>
              <a:ext cx="3200400" cy="2222732"/>
            </a:xfrm>
            <a:prstGeom prst="rect">
              <a:avLst/>
            </a:prstGeom>
          </p:spPr>
        </p:pic>
      </p:grpSp>
    </p:spTree>
    <p:extLst>
      <p:ext uri="{BB962C8B-B14F-4D97-AF65-F5344CB8AC3E}">
        <p14:creationId xmlns:p14="http://schemas.microsoft.com/office/powerpoint/2010/main" val="667625332"/>
      </p:ext>
    </p:extLst>
  </p:cSld>
  <p:clrMapOvr>
    <a:masterClrMapping/>
  </p:clrMapOvr>
</p:sld>
</file>

<file path=ppt/theme/theme1.xml><?xml version="1.0" encoding="utf-8"?>
<a:theme xmlns:a="http://schemas.openxmlformats.org/drawingml/2006/main" name="1_Office Theme">
  <a:themeElements>
    <a:clrScheme name="AMA CAP">
      <a:dk1>
        <a:srgbClr val="034B8D"/>
      </a:dk1>
      <a:lt1>
        <a:srgbClr val="0A8194"/>
      </a:lt1>
      <a:dk2>
        <a:srgbClr val="4E5B20"/>
      </a:dk2>
      <a:lt2>
        <a:srgbClr val="FCB907"/>
      </a:lt2>
      <a:accent1>
        <a:srgbClr val="638C94"/>
      </a:accent1>
      <a:accent2>
        <a:srgbClr val="4E5B20"/>
      </a:accent2>
      <a:accent3>
        <a:srgbClr val="FCB907"/>
      </a:accent3>
      <a:accent4>
        <a:srgbClr val="0A8194"/>
      </a:accent4>
      <a:accent5>
        <a:srgbClr val="66778D"/>
      </a:accent5>
      <a:accent6>
        <a:srgbClr val="FBCE8C"/>
      </a:accent6>
      <a:hlink>
        <a:srgbClr val="638C94"/>
      </a:hlink>
      <a:folHlink>
        <a:srgbClr val="828A7D"/>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AMA CAP">
      <a:dk1>
        <a:srgbClr val="034B8D"/>
      </a:dk1>
      <a:lt1>
        <a:srgbClr val="0A8194"/>
      </a:lt1>
      <a:dk2>
        <a:srgbClr val="4E5B20"/>
      </a:dk2>
      <a:lt2>
        <a:srgbClr val="FCB907"/>
      </a:lt2>
      <a:accent1>
        <a:srgbClr val="638C94"/>
      </a:accent1>
      <a:accent2>
        <a:srgbClr val="4E5B20"/>
      </a:accent2>
      <a:accent3>
        <a:srgbClr val="FCB907"/>
      </a:accent3>
      <a:accent4>
        <a:srgbClr val="0A8194"/>
      </a:accent4>
      <a:accent5>
        <a:srgbClr val="66778D"/>
      </a:accent5>
      <a:accent6>
        <a:srgbClr val="FBCE8C"/>
      </a:accent6>
      <a:hlink>
        <a:srgbClr val="638C94"/>
      </a:hlink>
      <a:folHlink>
        <a:srgbClr val="828A7D"/>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AMA CAP">
      <a:dk1>
        <a:srgbClr val="034B8D"/>
      </a:dk1>
      <a:lt1>
        <a:srgbClr val="0A8194"/>
      </a:lt1>
      <a:dk2>
        <a:srgbClr val="4E5B20"/>
      </a:dk2>
      <a:lt2>
        <a:srgbClr val="FCB907"/>
      </a:lt2>
      <a:accent1>
        <a:srgbClr val="638C94"/>
      </a:accent1>
      <a:accent2>
        <a:srgbClr val="4E5B20"/>
      </a:accent2>
      <a:accent3>
        <a:srgbClr val="FCB907"/>
      </a:accent3>
      <a:accent4>
        <a:srgbClr val="0A8194"/>
      </a:accent4>
      <a:accent5>
        <a:srgbClr val="66778D"/>
      </a:accent5>
      <a:accent6>
        <a:srgbClr val="FBCE8C"/>
      </a:accent6>
      <a:hlink>
        <a:srgbClr val="638C94"/>
      </a:hlink>
      <a:folHlink>
        <a:srgbClr val="828A7D"/>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AMA CAP">
      <a:dk1>
        <a:srgbClr val="034B8D"/>
      </a:dk1>
      <a:lt1>
        <a:srgbClr val="0A8194"/>
      </a:lt1>
      <a:dk2>
        <a:srgbClr val="4E5B20"/>
      </a:dk2>
      <a:lt2>
        <a:srgbClr val="FCB907"/>
      </a:lt2>
      <a:accent1>
        <a:srgbClr val="638C94"/>
      </a:accent1>
      <a:accent2>
        <a:srgbClr val="4E5B20"/>
      </a:accent2>
      <a:accent3>
        <a:srgbClr val="FCB907"/>
      </a:accent3>
      <a:accent4>
        <a:srgbClr val="0A8194"/>
      </a:accent4>
      <a:accent5>
        <a:srgbClr val="66778D"/>
      </a:accent5>
      <a:accent6>
        <a:srgbClr val="FBCE8C"/>
      </a:accent6>
      <a:hlink>
        <a:srgbClr val="638C94"/>
      </a:hlink>
      <a:folHlink>
        <a:srgbClr val="828A7D"/>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AMA CAP">
      <a:dk1>
        <a:srgbClr val="034B8D"/>
      </a:dk1>
      <a:lt1>
        <a:srgbClr val="0A8194"/>
      </a:lt1>
      <a:dk2>
        <a:srgbClr val="4E5B20"/>
      </a:dk2>
      <a:lt2>
        <a:srgbClr val="FCB907"/>
      </a:lt2>
      <a:accent1>
        <a:srgbClr val="638C94"/>
      </a:accent1>
      <a:accent2>
        <a:srgbClr val="4E5B20"/>
      </a:accent2>
      <a:accent3>
        <a:srgbClr val="FCB907"/>
      </a:accent3>
      <a:accent4>
        <a:srgbClr val="0A8194"/>
      </a:accent4>
      <a:accent5>
        <a:srgbClr val="66778D"/>
      </a:accent5>
      <a:accent6>
        <a:srgbClr val="FBCE8C"/>
      </a:accent6>
      <a:hlink>
        <a:srgbClr val="638C94"/>
      </a:hlink>
      <a:folHlink>
        <a:srgbClr val="828A7D"/>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AMA CAP">
      <a:dk1>
        <a:srgbClr val="034B8D"/>
      </a:dk1>
      <a:lt1>
        <a:srgbClr val="0A8194"/>
      </a:lt1>
      <a:dk2>
        <a:srgbClr val="4E5B20"/>
      </a:dk2>
      <a:lt2>
        <a:srgbClr val="FCB907"/>
      </a:lt2>
      <a:accent1>
        <a:srgbClr val="638C94"/>
      </a:accent1>
      <a:accent2>
        <a:srgbClr val="4E5B20"/>
      </a:accent2>
      <a:accent3>
        <a:srgbClr val="FCB907"/>
      </a:accent3>
      <a:accent4>
        <a:srgbClr val="0A8194"/>
      </a:accent4>
      <a:accent5>
        <a:srgbClr val="66778D"/>
      </a:accent5>
      <a:accent6>
        <a:srgbClr val="FBCE8C"/>
      </a:accent6>
      <a:hlink>
        <a:srgbClr val="638C94"/>
      </a:hlink>
      <a:folHlink>
        <a:srgbClr val="828A7D"/>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9093</TotalTime>
  <Words>3405</Words>
  <Application>Microsoft Macintosh PowerPoint</Application>
  <PresentationFormat>On-screen Show (4:3)</PresentationFormat>
  <Paragraphs>308</Paragraphs>
  <Slides>26</Slides>
  <Notes>19</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26</vt:i4>
      </vt:variant>
    </vt:vector>
  </HeadingPairs>
  <TitlesOfParts>
    <vt:vector size="42" baseType="lpstr">
      <vt:lpstr>Arial</vt:lpstr>
      <vt:lpstr>Arial Narrow</vt:lpstr>
      <vt:lpstr>Bank Gothic</vt:lpstr>
      <vt:lpstr>Calibri</vt:lpstr>
      <vt:lpstr>Cambria</vt:lpstr>
      <vt:lpstr>Courier New</vt:lpstr>
      <vt:lpstr>Georgia</vt:lpstr>
      <vt:lpstr>Lucida Sans Unicode</vt:lpstr>
      <vt:lpstr>Times New Roman</vt:lpstr>
      <vt:lpstr>Wingdings</vt:lpstr>
      <vt:lpstr>1_Office Theme</vt:lpstr>
      <vt:lpstr>2_Office Theme</vt:lpstr>
      <vt:lpstr>3_Office Theme</vt:lpstr>
      <vt:lpstr>6_Office Theme</vt:lpstr>
      <vt:lpstr>7_Office Theme</vt:lpstr>
      <vt:lpstr>9_Office Theme</vt:lpstr>
      <vt:lpstr>Mining Industry Update</vt:lpstr>
      <vt:lpstr>PowerPoint Presentation</vt:lpstr>
      <vt:lpstr>PowerPoint Presentation</vt:lpstr>
      <vt:lpstr>PowerPoint Presentation</vt:lpstr>
      <vt:lpstr>PowerPoint Presentation</vt:lpstr>
      <vt:lpstr>PowerPoint Presentation</vt:lpstr>
      <vt:lpstr> Doing it Right: Environmental Safeguards Alaska’s World Class Regulatory System</vt:lpstr>
      <vt:lpstr>PowerPoint Presentation</vt:lpstr>
      <vt:lpstr>Alaska’s Permit System is Unique</vt:lpstr>
      <vt:lpstr>PowerPoint Presentation</vt:lpstr>
      <vt:lpstr>Reclamation and Closure</vt:lpstr>
      <vt:lpstr>Benefits to Alaska: jobs</vt:lpstr>
      <vt:lpstr>Benefits to Alaska        Native Corporations</vt:lpstr>
      <vt:lpstr>Local and State  Government Revenue</vt:lpstr>
      <vt:lpstr>State Revenue vs. State Costs </vt:lpstr>
      <vt:lpstr>PowerPoint Presentation</vt:lpstr>
      <vt:lpstr>State Revenue 2018:  $148.6 Million</vt:lpstr>
      <vt:lpstr>PowerPoint Presentation</vt:lpstr>
      <vt:lpstr>Alaska State and Federal Taxes</vt:lpstr>
      <vt:lpstr>PowerPoint Presentation</vt:lpstr>
      <vt:lpstr>PowerPoint Presentation</vt:lpstr>
      <vt:lpstr>Mining Pays its Way: Reimbursable Service Agreements</vt:lpstr>
      <vt:lpstr>AIDEA’S Return on Investment</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Spinelli</dc:creator>
  <cp:lastModifiedBy>Deantha Crockett</cp:lastModifiedBy>
  <cp:revision>348</cp:revision>
  <cp:lastPrinted>2019-04-02T18:20:47Z</cp:lastPrinted>
  <dcterms:created xsi:type="dcterms:W3CDTF">2016-02-18T20:54:50Z</dcterms:created>
  <dcterms:modified xsi:type="dcterms:W3CDTF">2019-05-06T14:52:36Z</dcterms:modified>
</cp:coreProperties>
</file>